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60" r:id="rId3"/>
    <p:sldMasterId id="2147483662" r:id="rId4"/>
  </p:sldMasterIdLst>
  <p:notesMasterIdLst>
    <p:notesMasterId r:id="rId21"/>
  </p:notesMasterIdLst>
  <p:handoutMasterIdLst>
    <p:handoutMasterId r:id="rId22"/>
  </p:handoutMasterIdLst>
  <p:sldIdLst>
    <p:sldId id="260" r:id="rId5"/>
    <p:sldId id="335" r:id="rId6"/>
    <p:sldId id="351" r:id="rId7"/>
    <p:sldId id="338" r:id="rId8"/>
    <p:sldId id="352" r:id="rId9"/>
    <p:sldId id="329" r:id="rId10"/>
    <p:sldId id="354" r:id="rId11"/>
    <p:sldId id="355" r:id="rId12"/>
    <p:sldId id="356" r:id="rId13"/>
    <p:sldId id="357" r:id="rId14"/>
    <p:sldId id="358" r:id="rId15"/>
    <p:sldId id="359" r:id="rId16"/>
    <p:sldId id="362" r:id="rId17"/>
    <p:sldId id="361" r:id="rId18"/>
    <p:sldId id="272" r:id="rId19"/>
    <p:sldId id="360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00"/>
    <a:srgbClr val="14BFC5"/>
    <a:srgbClr val="00ADEE"/>
    <a:srgbClr val="221E1F"/>
    <a:srgbClr val="3E0F52"/>
    <a:srgbClr val="390F4C"/>
    <a:srgbClr val="19FF95"/>
    <a:srgbClr val="007F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6" autoAdjust="0"/>
    <p:restoredTop sz="90431"/>
  </p:normalViewPr>
  <p:slideViewPr>
    <p:cSldViewPr>
      <p:cViewPr>
        <p:scale>
          <a:sx n="100" d="100"/>
          <a:sy n="100" d="100"/>
        </p:scale>
        <p:origin x="15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D6665767-8AC0-CD4A-B97C-DAFDB57225D0}" type="datetimeFigureOut">
              <a:rPr lang="en-US"/>
              <a:pPr>
                <a:defRPr/>
              </a:pPr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722C865D-498C-A84C-A6F7-3067AF9AAA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8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6C2D29D-1FBE-0F41-8C87-3276CC80732F}" type="datetimeFigureOut">
              <a:rPr lang="en-US"/>
              <a:pPr>
                <a:defRPr/>
              </a:pPr>
              <a:t>10/21/15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072A0D02-4D18-A84C-8C4A-A40AEE12F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83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2493" y="4675287"/>
            <a:ext cx="6192688" cy="4824536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800" b="1" dirty="0" smtClean="0"/>
              <a:t>Context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dirty="0" smtClean="0"/>
              <a:t>Without science</a:t>
            </a:r>
            <a:r>
              <a:rPr lang="en-AU" sz="800" baseline="0" dirty="0" smtClean="0"/>
              <a:t> the world would be a very different place. </a:t>
            </a:r>
            <a:endParaRPr lang="en-AU" sz="800" dirty="0" smtClean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dirty="0" smtClean="0"/>
              <a:t>85+ years = our scientists have contributed</a:t>
            </a:r>
            <a:r>
              <a:rPr lang="en-AU" sz="800" baseline="0" dirty="0" smtClean="0"/>
              <a:t> knowledge, products, and technologies </a:t>
            </a:r>
            <a:r>
              <a:rPr lang="en-AU" sz="800" baseline="0" dirty="0" smtClean="0">
                <a:sym typeface="Wingdings" pitchFamily="2" charset="2"/>
              </a:rPr>
              <a:t> real difference</a:t>
            </a:r>
            <a:r>
              <a:rPr lang="en-AU" sz="800" dirty="0" smtClean="0">
                <a:sym typeface="Wingdings" pitchFamily="2" charset="2"/>
              </a:rPr>
              <a:t> to </a:t>
            </a:r>
            <a:r>
              <a:rPr lang="en-AU" sz="800" dirty="0" smtClean="0"/>
              <a:t>everyday life, industries, environment.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baseline="0" dirty="0" smtClean="0"/>
              <a:t>We’re proud of the value our science delivers.</a:t>
            </a:r>
          </a:p>
          <a:p>
            <a:pPr lvl="0">
              <a:lnSpc>
                <a:spcPct val="110000"/>
              </a:lnSpc>
              <a:spcAft>
                <a:spcPts val="0"/>
              </a:spcAft>
            </a:pPr>
            <a:r>
              <a:rPr lang="en-AU" sz="800" dirty="0" smtClean="0"/>
              <a:t>We work with over 2000 industry companies (small and large, Australian and international) and industry collaboration vehicles (CRCs and RDCs) each year. </a:t>
            </a:r>
          </a:p>
          <a:p>
            <a:pPr lvl="0">
              <a:lnSpc>
                <a:spcPct val="110000"/>
              </a:lnSpc>
              <a:spcAft>
                <a:spcPts val="0"/>
              </a:spcAft>
            </a:pPr>
            <a:r>
              <a:rPr lang="en-AU" sz="800" dirty="0" smtClean="0"/>
              <a:t>Our work with industry totals more than $220M per annum.</a:t>
            </a:r>
            <a:endParaRPr lang="en-AU" sz="800" baseline="0" dirty="0" smtClean="0"/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AU" sz="800" baseline="0" dirty="0" smtClean="0"/>
          </a:p>
          <a:p>
            <a:pPr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800" b="1" dirty="0" smtClean="0"/>
              <a:t>Examples of CSIRO-wide impact (map)</a:t>
            </a:r>
          </a:p>
          <a:p>
            <a:pPr marL="87313" marR="0" indent="-87313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800" baseline="0" dirty="0" smtClean="0"/>
              <a:t>Parkes Radio Telescope (NSW): </a:t>
            </a:r>
            <a:r>
              <a:rPr lang="en-AU" sz="800" kern="1200" dirty="0" smtClean="0">
                <a:latin typeface="+mn-lt"/>
                <a:ea typeface="+mn-ea"/>
                <a:cs typeface="+mn-cs"/>
              </a:rPr>
              <a:t>for </a:t>
            </a:r>
            <a:r>
              <a:rPr lang="en-A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decades The Dish has put Australia at the forefront of space exploration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National Solar Energy Centre (NSW): we are using the sun’s energy to power future homes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Australian National Wildlife/Insect Collection (ACT): we hold one of the largest collections of native critters, used by researchers all over the world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AAHL (VIC): we are learning to fight dangerous animal diseases </a:t>
            </a:r>
            <a:r>
              <a:rPr lang="en-AU" sz="800" baseline="0" dirty="0" smtClean="0"/>
              <a:t>SARS, Hendra (collaboration = 1</a:t>
            </a:r>
            <a:r>
              <a:rPr lang="en-AU" sz="800" baseline="30000" dirty="0" smtClean="0"/>
              <a:t>st</a:t>
            </a:r>
            <a:r>
              <a:rPr lang="en-AU" sz="800" baseline="0" dirty="0" smtClean="0"/>
              <a:t> vaccine, protect equine industry/human lives), border protection</a:t>
            </a:r>
            <a:endParaRPr lang="en-AU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Sense-T (TAS): sensor technology is putting quality oysters on our plates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Zebedee (SA): we are using lasers to create 3D maps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Indigenous Tele-eye Care (NT): broadband takes specialist eye care to our most remote communities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Atherton Arboretum (QLD): we nurture unique tropical plants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Wine Innovation Cluster (SA): we help craft quality wine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Cape Grim Baseline Air Pollution Station (TAS): the air we breathe is monitored, long record means we can measure changes in climate and air pollution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National Marine Debris Survey (NT): we are getting insight into how rubbish affects our oceans and coasts</a:t>
            </a:r>
          </a:p>
          <a:p>
            <a:pPr marL="87313" marR="0" lvl="0" indent="-87313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Northern Prawn Fishery (NT/WA): </a:t>
            </a:r>
            <a:r>
              <a:rPr lang="en-AU" sz="800" baseline="0" dirty="0" smtClean="0"/>
              <a:t>Prawn = </a:t>
            </a:r>
            <a:r>
              <a:rPr lang="en-AU" sz="800" dirty="0" smtClean="0"/>
              <a:t>industry partnership. Nor</a:t>
            </a:r>
            <a:r>
              <a:rPr lang="en-AU" sz="800" baseline="0" dirty="0" smtClean="0"/>
              <a:t>thern Prawn Fishery 2</a:t>
            </a:r>
            <a:r>
              <a:rPr lang="en-AU" sz="800" baseline="30000" dirty="0" smtClean="0"/>
              <a:t>nd</a:t>
            </a:r>
            <a:r>
              <a:rPr lang="en-AU" sz="800" baseline="0" dirty="0" smtClean="0"/>
              <a:t> most</a:t>
            </a:r>
            <a:r>
              <a:rPr lang="en-AU" sz="800" dirty="0" smtClean="0"/>
              <a:t> valuable Commonwealth fishery. (A$65M in 2011-12)</a:t>
            </a:r>
            <a:r>
              <a:rPr lang="en-AU" sz="800" baseline="0" dirty="0" smtClean="0"/>
              <a:t> </a:t>
            </a:r>
            <a:endParaRPr lang="en-AU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ASKAP (WA): we will find answers to the Universe’s unsolved mysteries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Australian Resources Research Centre (WA): we work towards a more sustainable future in petroleum and minerals exploration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RV Investigator (Indian Ocean): we set sail to explore our oceans</a:t>
            </a:r>
          </a:p>
          <a:p>
            <a:pPr lvl="0">
              <a:lnSpc>
                <a:spcPct val="110000"/>
              </a:lnSpc>
              <a:spcAft>
                <a:spcPts val="0"/>
              </a:spcAft>
              <a:buNone/>
            </a:pPr>
            <a:endParaRPr lang="en-AU" sz="800" baseline="0" dirty="0" smtClean="0"/>
          </a:p>
          <a:p>
            <a:pPr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800" b="1" dirty="0" smtClean="0"/>
              <a:t>People</a:t>
            </a:r>
            <a:r>
              <a:rPr lang="en-AU" sz="800" b="1" baseline="0" dirty="0" smtClean="0"/>
              <a:t> / science areas / facilities</a:t>
            </a:r>
            <a:endParaRPr lang="en-AU" sz="800" b="1" dirty="0" smtClean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dirty="0" smtClean="0"/>
              <a:t>Close to 6000 people, </a:t>
            </a:r>
            <a:r>
              <a:rPr lang="en-AU" sz="800" baseline="0" dirty="0" smtClean="0"/>
              <a:t>50-plus sites, five broad science areas</a:t>
            </a:r>
          </a:p>
          <a:p>
            <a:pPr marL="87313" marR="0" indent="-87313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National facilities and collections – many on site</a:t>
            </a:r>
            <a:r>
              <a:rPr lang="en-A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attract researchers from around the world.</a:t>
            </a:r>
          </a:p>
          <a:p>
            <a:pPr marL="87313" marR="0" indent="-87313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AU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None/>
            </a:pPr>
            <a:r>
              <a:rPr lang="en-AU" sz="800" b="1" baseline="0" dirty="0" smtClean="0"/>
              <a:t>Standing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baseline="0" dirty="0" smtClean="0"/>
              <a:t>Our people = passionate, world-class science.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800" baseline="0" dirty="0" smtClean="0"/>
              <a:t>Top 10 applied research agencies in the world </a:t>
            </a:r>
            <a:r>
              <a:rPr lang="en-AU" sz="800" dirty="0" smtClean="0"/>
              <a:t>fo</a:t>
            </a:r>
            <a:r>
              <a:rPr lang="en-AU" sz="800" baseline="0" dirty="0" smtClean="0"/>
              <a:t>r </a:t>
            </a:r>
            <a:r>
              <a:rPr lang="en-AU" sz="800" dirty="0" smtClean="0"/>
              <a:t>many years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AU" sz="800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40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</a:pPr>
            <a:r>
              <a:rPr lang="en-AU" dirty="0" smtClean="0"/>
              <a:t>While</a:t>
            </a:r>
            <a:r>
              <a:rPr lang="en-AU" baseline="0" dirty="0" smtClean="0"/>
              <a:t> we are a research organization, we were successful at commercializing a couple of our products. Most famously the </a:t>
            </a:r>
            <a:r>
              <a:rPr lang="en-AU" baseline="0" dirty="0" err="1" smtClean="0"/>
              <a:t>wifi</a:t>
            </a:r>
            <a:r>
              <a:rPr lang="en-AU" baseline="0" dirty="0" smtClean="0"/>
              <a:t> protocol which is now in every device using wireless technology like your laptop or phone. Closer to my area of research is </a:t>
            </a:r>
            <a:r>
              <a:rPr lang="en-AU" baseline="0" dirty="0" err="1" smtClean="0"/>
              <a:t>Barlymax</a:t>
            </a:r>
            <a:r>
              <a:rPr lang="en-AU" baseline="0" dirty="0" smtClean="0"/>
              <a:t>, a cereal which is high in fibre specifically developed to reduce the risk of bowel cancer.  </a:t>
            </a:r>
            <a:endParaRPr lang="en-AU" dirty="0" smtClean="0"/>
          </a:p>
          <a:p>
            <a:pPr marL="177800" indent="-177800">
              <a:buFont typeface="Arial" pitchFamily="34" charset="0"/>
              <a:buChar char="•"/>
            </a:pPr>
            <a:endParaRPr lang="en-AU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/>
              <a:t>We have a strong</a:t>
            </a:r>
            <a:r>
              <a:rPr lang="en-AU" baseline="0" dirty="0" smtClean="0"/>
              <a:t> track record of commercial success. Our work has impacted the daily lives of Australians and those around the world. These are some of our top inventions.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215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www.cloudaccess.eu</a:t>
            </a:r>
            <a:r>
              <a:rPr lang="en-US" dirty="0" smtClean="0"/>
              <a:t>/blog/</a:t>
            </a:r>
            <a:r>
              <a:rPr lang="en-US" dirty="0" err="1" smtClean="0"/>
              <a:t>wp</a:t>
            </a:r>
            <a:r>
              <a:rPr lang="en-US" dirty="0" smtClean="0"/>
              <a:t>-content/uploads/2014/06/</a:t>
            </a:r>
            <a:r>
              <a:rPr lang="en-US" dirty="0" err="1" smtClean="0"/>
              <a:t>genetic_roots.png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2A0D02-4D18-A84C-8C4A-A40AEE12F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7" name="Rectangle 6"/>
            <p:cNvSpPr/>
            <p:nvPr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AU"/>
            </a:p>
          </p:txBody>
        </p:sp>
        <p:sp>
          <p:nvSpPr>
            <p:cNvPr id="8" name="Freeform 25"/>
            <p:cNvSpPr>
              <a:spLocks noEditPoints="1"/>
            </p:cNvSpPr>
            <p:nvPr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7365447 w 2880"/>
                <a:gd name="T1" fmla="*/ 372210 h 293"/>
                <a:gd name="T2" fmla="*/ 0 w 2880"/>
                <a:gd name="T3" fmla="*/ 372210 h 293"/>
                <a:gd name="T4" fmla="*/ 0 w 2880"/>
                <a:gd name="T5" fmla="*/ 435835 h 293"/>
                <a:gd name="T6" fmla="*/ 6464270 w 2880"/>
                <a:gd name="T7" fmla="*/ 435835 h 293"/>
                <a:gd name="T8" fmla="*/ 7365447 w 2880"/>
                <a:gd name="T9" fmla="*/ 372210 h 293"/>
                <a:gd name="T10" fmla="*/ 9170984 w 2880"/>
                <a:gd name="T11" fmla="*/ 0 h 293"/>
                <a:gd name="T12" fmla="*/ 9170984 w 2880"/>
                <a:gd name="T13" fmla="*/ 0 h 293"/>
                <a:gd name="T14" fmla="*/ 9170984 w 2880"/>
                <a:gd name="T15" fmla="*/ 372210 h 293"/>
                <a:gd name="T16" fmla="*/ 7365447 w 2880"/>
                <a:gd name="T17" fmla="*/ 372210 h 293"/>
                <a:gd name="T18" fmla="*/ 8865285 w 2880"/>
                <a:gd name="T19" fmla="*/ 932115 h 293"/>
                <a:gd name="T20" fmla="*/ 9170984 w 2880"/>
                <a:gd name="T21" fmla="*/ 932115 h 293"/>
                <a:gd name="T22" fmla="*/ 9170984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200">
                <a:defRPr/>
              </a:pPr>
              <a:endParaRPr lang="en-AU">
                <a:ea typeface="+mn-ea"/>
                <a:cs typeface="+mn-cs"/>
              </a:endParaRPr>
            </a:p>
          </p:txBody>
        </p:sp>
        <p:sp>
          <p:nvSpPr>
            <p:cNvPr id="10" name="Freeform 27"/>
            <p:cNvSpPr>
              <a:spLocks/>
            </p:cNvSpPr>
            <p:nvPr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7365998 w 2313"/>
                <a:gd name="T1" fmla="*/ 371576 h 136"/>
                <a:gd name="T2" fmla="*/ 5923371 w 2313"/>
                <a:gd name="T3" fmla="*/ 0 h 136"/>
                <a:gd name="T4" fmla="*/ 0 w 2313"/>
                <a:gd name="T5" fmla="*/ 0 h 136"/>
                <a:gd name="T6" fmla="*/ 0 w 2313"/>
                <a:gd name="T7" fmla="*/ 431917 h 136"/>
                <a:gd name="T8" fmla="*/ 6464754 w 2313"/>
                <a:gd name="T9" fmla="*/ 431917 h 136"/>
                <a:gd name="T10" fmla="*/ 7365998 w 2313"/>
                <a:gd name="T11" fmla="*/ 37157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8"/>
            <p:cNvSpPr>
              <a:spLocks/>
            </p:cNvSpPr>
            <p:nvPr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1515297 w 567"/>
                <a:gd name="T1" fmla="*/ 0 h 273"/>
                <a:gd name="T2" fmla="*/ 0 w 567"/>
                <a:gd name="T3" fmla="*/ 372256 h 273"/>
                <a:gd name="T4" fmla="*/ 1499380 w 567"/>
                <a:gd name="T5" fmla="*/ 868598 h 273"/>
                <a:gd name="T6" fmla="*/ 1804986 w 567"/>
                <a:gd name="T7" fmla="*/ 868598 h 273"/>
                <a:gd name="T8" fmla="*/ 1804986 w 567"/>
                <a:gd name="T9" fmla="*/ 0 h 273"/>
                <a:gd name="T10" fmla="*/ 1515297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" name="Picture 7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9"/>
            <p:cNvGrpSpPr/>
            <p:nvPr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</p:grpSp>
      </p:grpSp>
      <p:sp>
        <p:nvSpPr>
          <p:cNvPr id="45069" name="Title Placeholder 1"/>
          <p:cNvSpPr>
            <a:spLocks noGrp="1"/>
          </p:cNvSpPr>
          <p:nvPr>
            <p:ph type="ctrTitle"/>
          </p:nvPr>
        </p:nvSpPr>
        <p:spPr>
          <a:xfrm>
            <a:off x="358775" y="3105150"/>
            <a:ext cx="8461375" cy="109696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Calibri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5070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4257675"/>
            <a:ext cx="8461375" cy="396875"/>
          </a:xfrm>
        </p:spPr>
        <p:txBody>
          <a:bodyPr/>
          <a:lstStyle>
            <a:lvl1pPr marL="0" indent="0">
              <a:buFont typeface="Arial" charset="0"/>
              <a:buNone/>
              <a:defRPr sz="2200" b="1">
                <a:solidFill>
                  <a:schemeClr val="bg1"/>
                </a:solidFill>
                <a:latin typeface="Calibri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702764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7" name="Group 66"/>
            <p:cNvGrpSpPr>
              <a:grpSpLocks/>
            </p:cNvGrpSpPr>
            <p:nvPr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2147483647 w 2880"/>
                  <a:gd name="T3" fmla="*/ 0 h 300"/>
                  <a:gd name="T4" fmla="*/ 2147483647 w 2880"/>
                  <a:gd name="T5" fmla="*/ 1741069944 h 300"/>
                  <a:gd name="T6" fmla="*/ 2147483647 w 2880"/>
                  <a:gd name="T7" fmla="*/ 2147483647 h 300"/>
                  <a:gd name="T8" fmla="*/ 2147483647 w 2880"/>
                  <a:gd name="T9" fmla="*/ 2147483647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2147483647 w 2880"/>
                  <a:gd name="T1" fmla="*/ 0 h 150"/>
                  <a:gd name="T2" fmla="*/ 2147483647 w 2880"/>
                  <a:gd name="T3" fmla="*/ 0 h 150"/>
                  <a:gd name="T4" fmla="*/ 2147483647 w 2880"/>
                  <a:gd name="T5" fmla="*/ 214526707 h 150"/>
                  <a:gd name="T6" fmla="*/ 2147483647 w 2880"/>
                  <a:gd name="T7" fmla="*/ 1532322204 h 150"/>
                  <a:gd name="T8" fmla="*/ 0 w 2880"/>
                  <a:gd name="T9" fmla="*/ 1532322204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2147483647 w 2880"/>
                  <a:gd name="T3" fmla="*/ 0 h 299"/>
                  <a:gd name="T4" fmla="*/ 2147483647 w 2880"/>
                  <a:gd name="T5" fmla="*/ 1741127636 h 299"/>
                  <a:gd name="T6" fmla="*/ 2147483647 w 2880"/>
                  <a:gd name="T7" fmla="*/ 2147483647 h 299"/>
                  <a:gd name="T8" fmla="*/ 2147483647 w 2880"/>
                  <a:gd name="T9" fmla="*/ 2147483647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2147483647 w 2880"/>
                  <a:gd name="T1" fmla="*/ 0 h 150"/>
                  <a:gd name="T2" fmla="*/ 2147483647 w 2880"/>
                  <a:gd name="T3" fmla="*/ 0 h 150"/>
                  <a:gd name="T4" fmla="*/ 2147483647 w 2880"/>
                  <a:gd name="T5" fmla="*/ 224741655 h 150"/>
                  <a:gd name="T6" fmla="*/ 2147483647 w 2880"/>
                  <a:gd name="T7" fmla="*/ 1532322204 h 150"/>
                  <a:gd name="T8" fmla="*/ 0 w 2880"/>
                  <a:gd name="T9" fmla="*/ 1532322204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1522187990 h 150"/>
                  <a:gd name="T2" fmla="*/ 2147483647 w 2880"/>
                  <a:gd name="T3" fmla="*/ 1522187990 h 150"/>
                  <a:gd name="T4" fmla="*/ 2147483647 w 2880"/>
                  <a:gd name="T5" fmla="*/ 1309082245 h 150"/>
                  <a:gd name="T6" fmla="*/ 2147483647 w 2880"/>
                  <a:gd name="T7" fmla="*/ 0 h 150"/>
                  <a:gd name="T8" fmla="*/ 2147483647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2147483647 w 2880"/>
                  <a:gd name="T1" fmla="*/ 2147483647 h 299"/>
                  <a:gd name="T2" fmla="*/ 2147483647 w 2880"/>
                  <a:gd name="T3" fmla="*/ 2147483647 h 299"/>
                  <a:gd name="T4" fmla="*/ 2147483647 w 2880"/>
                  <a:gd name="T5" fmla="*/ 1313482420 h 299"/>
                  <a:gd name="T6" fmla="*/ 2147483647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1512107478 h 149"/>
                  <a:gd name="T2" fmla="*/ 2147483647 w 2880"/>
                  <a:gd name="T3" fmla="*/ 1512107478 h 149"/>
                  <a:gd name="T4" fmla="*/ 2147483647 w 2880"/>
                  <a:gd name="T5" fmla="*/ 1298990611 h 149"/>
                  <a:gd name="T6" fmla="*/ 2147483647 w 2880"/>
                  <a:gd name="T7" fmla="*/ 0 h 149"/>
                  <a:gd name="T8" fmla="*/ 2147483647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AU"/>
              </a:p>
            </p:txBody>
          </p:sp>
          <p:grpSp>
            <p:nvGrpSpPr>
              <p:cNvPr id="10" name="Group 41"/>
              <p:cNvGrpSpPr>
                <a:grpSpLocks/>
              </p:cNvGrpSpPr>
              <p:nvPr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5" name="Freeform 7"/>
                <p:cNvSpPr>
                  <a:spLocks noEditPoints="1"/>
                </p:cNvSpPr>
                <p:nvPr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7365373 w 2880"/>
                    <a:gd name="T1" fmla="*/ 372109 h 293"/>
                    <a:gd name="T2" fmla="*/ 0 w 2880"/>
                    <a:gd name="T3" fmla="*/ 372109 h 293"/>
                    <a:gd name="T4" fmla="*/ 0 w 2880"/>
                    <a:gd name="T5" fmla="*/ 435717 h 293"/>
                    <a:gd name="T6" fmla="*/ 6464206 w 2880"/>
                    <a:gd name="T7" fmla="*/ 435717 h 293"/>
                    <a:gd name="T8" fmla="*/ 7365373 w 2880"/>
                    <a:gd name="T9" fmla="*/ 372109 h 293"/>
                    <a:gd name="T10" fmla="*/ 9170893 w 2880"/>
                    <a:gd name="T11" fmla="*/ 0 h 293"/>
                    <a:gd name="T12" fmla="*/ 9170893 w 2880"/>
                    <a:gd name="T13" fmla="*/ 0 h 293"/>
                    <a:gd name="T14" fmla="*/ 9170893 w 2880"/>
                    <a:gd name="T15" fmla="*/ 372109 h 293"/>
                    <a:gd name="T16" fmla="*/ 7365373 w 2880"/>
                    <a:gd name="T17" fmla="*/ 372109 h 293"/>
                    <a:gd name="T18" fmla="*/ 8865197 w 2880"/>
                    <a:gd name="T19" fmla="*/ 931862 h 293"/>
                    <a:gd name="T20" fmla="*/ 9170893 w 2880"/>
                    <a:gd name="T21" fmla="*/ 931862 h 293"/>
                    <a:gd name="T22" fmla="*/ 9170893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8"/>
                <p:cNvSpPr>
                  <a:spLocks noEditPoints="1"/>
                </p:cNvSpPr>
                <p:nvPr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7365925 w 2313"/>
                    <a:gd name="T1" fmla="*/ 371475 h 136"/>
                    <a:gd name="T2" fmla="*/ 5923312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1800 h 136"/>
                    <a:gd name="T8" fmla="*/ 6464690 w 2313"/>
                    <a:gd name="T9" fmla="*/ 431800 h 136"/>
                    <a:gd name="T10" fmla="*/ 7365925 w 2313"/>
                    <a:gd name="T11" fmla="*/ 371475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1515282 w 567"/>
                    <a:gd name="T1" fmla="*/ 0 h 273"/>
                    <a:gd name="T2" fmla="*/ 0 w 567"/>
                    <a:gd name="T3" fmla="*/ 372155 h 273"/>
                    <a:gd name="T4" fmla="*/ 1499365 w 567"/>
                    <a:gd name="T5" fmla="*/ 868362 h 273"/>
                    <a:gd name="T6" fmla="*/ 1804968 w 567"/>
                    <a:gd name="T7" fmla="*/ 868362 h 273"/>
                    <a:gd name="T8" fmla="*/ 1804968 w 567"/>
                    <a:gd name="T9" fmla="*/ 0 h 273"/>
                    <a:gd name="T10" fmla="*/ 1515282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1" name="Picture 7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9"/>
              <p:cNvGrpSpPr/>
              <p:nvPr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80921" name="Title Placeholder 1"/>
          <p:cNvSpPr>
            <a:spLocks noGrp="1"/>
          </p:cNvSpPr>
          <p:nvPr>
            <p:ph type="ctrTitle"/>
          </p:nvPr>
        </p:nvSpPr>
        <p:spPr>
          <a:xfrm>
            <a:off x="358775" y="3105150"/>
            <a:ext cx="8461375" cy="109696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0922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4257675"/>
            <a:ext cx="8461375" cy="396875"/>
          </a:xfrm>
        </p:spPr>
        <p:txBody>
          <a:bodyPr/>
          <a:lstStyle>
            <a:lvl1pPr marL="0" indent="0">
              <a:buFont typeface="Arial" charset="0"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06920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93A07-154D-1F46-82FD-97F52612019E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6711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3663C-D536-264B-B1A0-64ED669B4CC6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0876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154488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268413"/>
            <a:ext cx="4154487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561D4-41C7-3745-B1FC-0A8B39477404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7739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A3BB7-01C9-764C-A3EB-0C16476B7FF8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9489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B57C6-2C7C-5243-9097-1B8D2262E535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7653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DE534-2D62-0F47-8845-62646961A32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48187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D963-8479-E24C-8DA5-2EB368997412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92836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D893-A559-2549-95C1-56D68D7D48DF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75292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F2556-4AC0-7E48-917E-D5B3DAACD991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7260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980B0-0C3B-5446-94D9-6D773BC46BC1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99609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4638"/>
            <a:ext cx="2114550" cy="556736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274638"/>
            <a:ext cx="6194425" cy="556736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34C97-2645-C14E-B33B-5D0A03B25D2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35904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2147483647 w 2313"/>
                  <a:gd name="T1" fmla="*/ 1188117714 h 136"/>
                  <a:gd name="T2" fmla="*/ 2147483647 w 2313"/>
                  <a:gd name="T3" fmla="*/ 0 h 136"/>
                  <a:gd name="T4" fmla="*/ 0 w 2313"/>
                  <a:gd name="T5" fmla="*/ 0 h 136"/>
                  <a:gd name="T6" fmla="*/ 0 w 2313"/>
                  <a:gd name="T7" fmla="*/ 1381060969 h 136"/>
                  <a:gd name="T8" fmla="*/ 2147483647 w 2313"/>
                  <a:gd name="T9" fmla="*/ 1381060969 h 136"/>
                  <a:gd name="T10" fmla="*/ 2147483647 w 2313"/>
                  <a:gd name="T11" fmla="*/ 1188117714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2147483647 w 567"/>
                  <a:gd name="T1" fmla="*/ 0 h 273"/>
                  <a:gd name="T2" fmla="*/ 0 w 567"/>
                  <a:gd name="T3" fmla="*/ 1188090396 h 273"/>
                  <a:gd name="T4" fmla="*/ 2147483647 w 567"/>
                  <a:gd name="T5" fmla="*/ 2147483647 h 273"/>
                  <a:gd name="T6" fmla="*/ 2147483647 w 567"/>
                  <a:gd name="T7" fmla="*/ 2147483647 h 273"/>
                  <a:gd name="T8" fmla="*/ 2147483647 w 567"/>
                  <a:gd name="T9" fmla="*/ 0 h 273"/>
                  <a:gd name="T10" fmla="*/ 2147483647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7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19"/>
            <p:cNvGrpSpPr/>
            <p:nvPr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1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2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3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4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5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6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7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8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9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0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1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</p:grpSp>
      </p:grpSp>
      <p:sp>
        <p:nvSpPr>
          <p:cNvPr id="82955" name="Title Placeholder 1"/>
          <p:cNvSpPr>
            <a:spLocks noGrp="1"/>
          </p:cNvSpPr>
          <p:nvPr>
            <p:ph type="ctrTitle"/>
          </p:nvPr>
        </p:nvSpPr>
        <p:spPr>
          <a:xfrm>
            <a:off x="358775" y="3105150"/>
            <a:ext cx="8461375" cy="109696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2956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4257675"/>
            <a:ext cx="8461375" cy="396875"/>
          </a:xfrm>
        </p:spPr>
        <p:txBody>
          <a:bodyPr/>
          <a:lstStyle>
            <a:lvl1pPr marL="0" indent="0">
              <a:buFont typeface="Arial" charset="0"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599936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VariantSpark</a:t>
            </a:r>
            <a:r>
              <a:rPr lang="en-US" dirty="0" smtClean="0"/>
              <a:t>  </a:t>
            </a:r>
            <a:r>
              <a:rPr lang="en-US" dirty="0"/>
              <a:t>|  </a:t>
            </a:r>
            <a:r>
              <a:rPr lang="en-US" dirty="0" smtClean="0"/>
              <a:t>Denis C. Bauer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06638-4CE2-C345-BAE9-61194CF196C4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51338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855B-50CF-D241-BF89-47A699FB9869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29058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154488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268413"/>
            <a:ext cx="4154487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FAB9D-50F4-7349-8872-D1C603AB99A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5179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C88BD-08AE-9A48-8E12-15A28ED38C2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79574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3EA5C-94E8-2A48-8FBC-832E89BFDF1C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89192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71491-0FDD-BE47-9260-8B64B4D2B6A1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64223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98156-E7A1-6B46-9DE6-6E4976E25507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7113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CBD4F-ADBE-714E-9ED0-CC91FE40D033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9410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6F342-B4EA-9D41-950E-519AEA1C9848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66729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DEB57-65C9-524E-BAB6-3239979DDDA8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0892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4638"/>
            <a:ext cx="2114550" cy="556736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274638"/>
            <a:ext cx="6194425" cy="556736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69EF8-1DEF-9347-AE78-F73FB8A70601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68913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1" name="Group 22"/>
              <p:cNvGrpSpPr>
                <a:grpSpLocks/>
              </p:cNvGrpSpPr>
              <p:nvPr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2147483647 w 2313"/>
                    <a:gd name="T1" fmla="*/ 1187976333 h 136"/>
                    <a:gd name="T2" fmla="*/ 2147483647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80895267 h 136"/>
                    <a:gd name="T8" fmla="*/ 2147483647 w 2313"/>
                    <a:gd name="T9" fmla="*/ 1380895267 h 136"/>
                    <a:gd name="T10" fmla="*/ 2147483647 w 2313"/>
                    <a:gd name="T11" fmla="*/ 1187976333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2147483647 w 567"/>
                    <a:gd name="T1" fmla="*/ 0 h 273"/>
                    <a:gd name="T2" fmla="*/ 0 w 567"/>
                    <a:gd name="T3" fmla="*/ 1187946092 h 273"/>
                    <a:gd name="T4" fmla="*/ 2147483647 w 567"/>
                    <a:gd name="T5" fmla="*/ 2147483647 h 273"/>
                    <a:gd name="T6" fmla="*/ 2147483647 w 567"/>
                    <a:gd name="T7" fmla="*/ 2147483647 h 273"/>
                    <a:gd name="T8" fmla="*/ 2147483647 w 567"/>
                    <a:gd name="T9" fmla="*/ 0 h 273"/>
                    <a:gd name="T10" fmla="*/ 2147483647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2" name="Picture 7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3" name="Group 19"/>
              <p:cNvGrpSpPr/>
              <p:nvPr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AU"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66"/>
            <p:cNvGrpSpPr>
              <a:grpSpLocks/>
            </p:cNvGrpSpPr>
            <p:nvPr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2147483647 w 2880"/>
                  <a:gd name="T3" fmla="*/ 0 h 300"/>
                  <a:gd name="T4" fmla="*/ 2147483647 w 2880"/>
                  <a:gd name="T5" fmla="*/ 1740859161 h 300"/>
                  <a:gd name="T6" fmla="*/ 2147483647 w 2880"/>
                  <a:gd name="T7" fmla="*/ 2147483647 h 300"/>
                  <a:gd name="T8" fmla="*/ 2147483647 w 2880"/>
                  <a:gd name="T9" fmla="*/ 2147483647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8"/>
              <p:cNvSpPr>
                <a:spLocks/>
              </p:cNvSpPr>
              <p:nvPr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2147483647 w 2880"/>
                  <a:gd name="T1" fmla="*/ 0 h 150"/>
                  <a:gd name="T2" fmla="*/ 2147483647 w 2880"/>
                  <a:gd name="T3" fmla="*/ 0 h 150"/>
                  <a:gd name="T4" fmla="*/ 2147483647 w 2880"/>
                  <a:gd name="T5" fmla="*/ 214497750 h 150"/>
                  <a:gd name="T6" fmla="*/ 2147483647 w 2880"/>
                  <a:gd name="T7" fmla="*/ 1532136832 h 150"/>
                  <a:gd name="T8" fmla="*/ 0 w 2880"/>
                  <a:gd name="T9" fmla="*/ 1532136832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9"/>
              <p:cNvSpPr>
                <a:spLocks/>
              </p:cNvSpPr>
              <p:nvPr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2" name="Freeform 20"/>
              <p:cNvSpPr>
                <a:spLocks/>
              </p:cNvSpPr>
              <p:nvPr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3" name="Freeform 21"/>
              <p:cNvSpPr>
                <a:spLocks/>
              </p:cNvSpPr>
              <p:nvPr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2147483647 w 2880"/>
                  <a:gd name="T3" fmla="*/ 0 h 299"/>
                  <a:gd name="T4" fmla="*/ 2147483647 w 2880"/>
                  <a:gd name="T5" fmla="*/ 1740918321 h 299"/>
                  <a:gd name="T6" fmla="*/ 2147483647 w 2880"/>
                  <a:gd name="T7" fmla="*/ 2147483647 h 299"/>
                  <a:gd name="T8" fmla="*/ 2147483647 w 2880"/>
                  <a:gd name="T9" fmla="*/ 2147483647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22"/>
              <p:cNvSpPr>
                <a:spLocks/>
              </p:cNvSpPr>
              <p:nvPr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2147483647 w 2880"/>
                  <a:gd name="T1" fmla="*/ 0 h 150"/>
                  <a:gd name="T2" fmla="*/ 2147483647 w 2880"/>
                  <a:gd name="T3" fmla="*/ 0 h 150"/>
                  <a:gd name="T4" fmla="*/ 2147483647 w 2880"/>
                  <a:gd name="T5" fmla="*/ 224712081 h 150"/>
                  <a:gd name="T6" fmla="*/ 2147483647 w 2880"/>
                  <a:gd name="T7" fmla="*/ 1532136832 h 150"/>
                  <a:gd name="T8" fmla="*/ 0 w 2880"/>
                  <a:gd name="T9" fmla="*/ 1532136832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23"/>
              <p:cNvSpPr>
                <a:spLocks/>
              </p:cNvSpPr>
              <p:nvPr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6" name="Freeform 24"/>
              <p:cNvSpPr>
                <a:spLocks/>
              </p:cNvSpPr>
              <p:nvPr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1522003232 h 150"/>
                  <a:gd name="T2" fmla="*/ 2147483647 w 2880"/>
                  <a:gd name="T3" fmla="*/ 1522003232 h 150"/>
                  <a:gd name="T4" fmla="*/ 2147483647 w 2880"/>
                  <a:gd name="T5" fmla="*/ 1308923162 h 150"/>
                  <a:gd name="T6" fmla="*/ 2147483647 w 2880"/>
                  <a:gd name="T7" fmla="*/ 0 h 150"/>
                  <a:gd name="T8" fmla="*/ 2147483647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25"/>
              <p:cNvSpPr>
                <a:spLocks/>
              </p:cNvSpPr>
              <p:nvPr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2147483647 w 2880"/>
                  <a:gd name="T1" fmla="*/ 2147483647 h 299"/>
                  <a:gd name="T2" fmla="*/ 2147483647 w 2880"/>
                  <a:gd name="T3" fmla="*/ 2147483647 h 299"/>
                  <a:gd name="T4" fmla="*/ 2147483647 w 2880"/>
                  <a:gd name="T5" fmla="*/ 1313324180 h 299"/>
                  <a:gd name="T6" fmla="*/ 2147483647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26"/>
              <p:cNvSpPr>
                <a:spLocks/>
              </p:cNvSpPr>
              <p:nvPr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19" name="Freeform 27"/>
              <p:cNvSpPr>
                <a:spLocks/>
              </p:cNvSpPr>
              <p:nvPr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20" name="Freeform 28"/>
              <p:cNvSpPr>
                <a:spLocks/>
              </p:cNvSpPr>
              <p:nvPr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1511922716 h 149"/>
                  <a:gd name="T2" fmla="*/ 2147483647 w 2880"/>
                  <a:gd name="T3" fmla="*/ 1511922716 h 149"/>
                  <a:gd name="T4" fmla="*/ 2147483647 w 2880"/>
                  <a:gd name="T5" fmla="*/ 1298831612 h 149"/>
                  <a:gd name="T6" fmla="*/ 2147483647 w 2880"/>
                  <a:gd name="T7" fmla="*/ 0 h 149"/>
                  <a:gd name="T8" fmla="*/ 2147483647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5003" name="Title Placeholder 1"/>
          <p:cNvSpPr>
            <a:spLocks noGrp="1"/>
          </p:cNvSpPr>
          <p:nvPr>
            <p:ph type="ctrTitle"/>
          </p:nvPr>
        </p:nvSpPr>
        <p:spPr>
          <a:xfrm>
            <a:off x="358775" y="3105150"/>
            <a:ext cx="8461375" cy="109696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5004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4257675"/>
            <a:ext cx="8461375" cy="396875"/>
          </a:xfrm>
        </p:spPr>
        <p:txBody>
          <a:bodyPr/>
          <a:lstStyle>
            <a:lvl1pPr marL="0" indent="0">
              <a:buFont typeface="Arial" charset="0"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2919331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06F8A-85BD-8E45-9AB8-397B9A61957A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56209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706ED-30F6-B441-B62B-BA8EFF599CA4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7242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154488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268413"/>
            <a:ext cx="4154487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4FF71-7B8C-DE4D-A536-E223AA15C15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67245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B40A3-2ACF-9444-B402-A96E96016F99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68343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0D3AD-45D8-A24E-9008-87CA10CD2AD1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5850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F83AD-830F-8D4A-B54F-66547B512042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96217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CB0BD-8DAD-5445-8A86-F7015BBD4580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5064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A8EB9-23C6-044A-92EA-1015355DB4DA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616744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C54CA-B9E0-8D42-8ED1-302B8ED646A4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45263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C141E-0E6F-C84B-9F92-42B2B05645AA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99596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4638"/>
            <a:ext cx="2114550" cy="556736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274638"/>
            <a:ext cx="6194425" cy="556736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3B240-F493-DF49-BD69-FDBEF28DC6E9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098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32EE9-B80C-7F4E-BB89-E27D253B9D7C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6661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71FC7-C014-6A46-AC0D-25723CB04B1D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8642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0617B-9D02-5444-A39A-1CF5EF0E0CAD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08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C728C-A933-5249-84B1-99FCE53B15C5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47954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1"/>
            <p:cNvGrpSpPr>
              <a:grpSpLocks/>
            </p:cNvGrpSpPr>
            <p:nvPr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457200">
                  <a:defRPr/>
                </a:pPr>
                <a:endParaRPr lang="en-AU">
                  <a:ea typeface="+mn-ea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147483647 w 2486"/>
                  <a:gd name="T1" fmla="*/ 816530625 h 94"/>
                  <a:gd name="T2" fmla="*/ 2147483647 w 2486"/>
                  <a:gd name="T3" fmla="*/ 0 h 94"/>
                  <a:gd name="T4" fmla="*/ 0 w 2486"/>
                  <a:gd name="T5" fmla="*/ 0 h 94"/>
                  <a:gd name="T6" fmla="*/ 0 w 2486"/>
                  <a:gd name="T7" fmla="*/ 947578750 h 94"/>
                  <a:gd name="T8" fmla="*/ 2147483647 w 2486"/>
                  <a:gd name="T9" fmla="*/ 947578750 h 94"/>
                  <a:gd name="T10" fmla="*/ 2147483647 w 2486"/>
                  <a:gd name="T11" fmla="*/ 81653062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2147483647 w 394"/>
                  <a:gd name="T1" fmla="*/ 0 h 189"/>
                  <a:gd name="T2" fmla="*/ 0 w 394"/>
                  <a:gd name="T3" fmla="*/ 820859336 h 189"/>
                  <a:gd name="T4" fmla="*/ 2147483647 w 394"/>
                  <a:gd name="T5" fmla="*/ 1915335268 h 189"/>
                  <a:gd name="T6" fmla="*/ 2147483647 w 394"/>
                  <a:gd name="T7" fmla="*/ 1915335268 h 189"/>
                  <a:gd name="T8" fmla="*/ 2147483647 w 394"/>
                  <a:gd name="T9" fmla="*/ 0 h 189"/>
                  <a:gd name="T10" fmla="*/ 2147483647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92395-7212-844C-AEC7-803B88ABAC8D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13631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3"/>
          <p:cNvGrpSpPr>
            <a:grpSpLocks/>
          </p:cNvGrpSpPr>
          <p:nvPr/>
        </p:nvGrpSpPr>
        <p:grpSpPr bwMode="auto">
          <a:xfrm>
            <a:off x="-71438" y="6051550"/>
            <a:ext cx="9317038" cy="858838"/>
            <a:chOff x="-45" y="3812"/>
            <a:chExt cx="5869" cy="541"/>
          </a:xfrm>
        </p:grpSpPr>
        <p:sp>
          <p:nvSpPr>
            <p:cNvPr id="1035" name="AutoShape 4"/>
            <p:cNvSpPr>
              <a:spLocks noChangeAspect="1" noChangeArrowheads="1" noTextEdit="1"/>
            </p:cNvSpPr>
            <p:nvPr/>
          </p:nvSpPr>
          <p:spPr bwMode="auto">
            <a:xfrm>
              <a:off x="-5" y="3815"/>
              <a:ext cx="5771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1038" name="Freeform 8"/>
            <p:cNvSpPr>
              <a:spLocks noEditPoints="1"/>
            </p:cNvSpPr>
            <p:nvPr/>
          </p:nvSpPr>
          <p:spPr bwMode="auto">
            <a:xfrm>
              <a:off x="1" y="3821"/>
              <a:ext cx="5759" cy="435"/>
            </a:xfrm>
            <a:custGeom>
              <a:avLst/>
              <a:gdLst>
                <a:gd name="T0" fmla="*/ 11516 w 2880"/>
                <a:gd name="T1" fmla="*/ 56 h 217"/>
                <a:gd name="T2" fmla="*/ 11264 w 2880"/>
                <a:gd name="T3" fmla="*/ 56 h 217"/>
                <a:gd name="T4" fmla="*/ 9940 w 2880"/>
                <a:gd name="T5" fmla="*/ 381 h 217"/>
                <a:gd name="T6" fmla="*/ 9940 w 2880"/>
                <a:gd name="T7" fmla="*/ 381 h 217"/>
                <a:gd name="T8" fmla="*/ 11516 w 2880"/>
                <a:gd name="T9" fmla="*/ 381 h 217"/>
                <a:gd name="T10" fmla="*/ 11516 w 2880"/>
                <a:gd name="T11" fmla="*/ 872 h 217"/>
                <a:gd name="T12" fmla="*/ 11516 w 2880"/>
                <a:gd name="T13" fmla="*/ 872 h 217"/>
                <a:gd name="T14" fmla="*/ 11516 w 2880"/>
                <a:gd name="T15" fmla="*/ 56 h 217"/>
                <a:gd name="T16" fmla="*/ 8680 w 2880"/>
                <a:gd name="T17" fmla="*/ 0 h 217"/>
                <a:gd name="T18" fmla="*/ 0 w 2880"/>
                <a:gd name="T19" fmla="*/ 0 h 217"/>
                <a:gd name="T20" fmla="*/ 0 w 2880"/>
                <a:gd name="T21" fmla="*/ 381 h 217"/>
                <a:gd name="T22" fmla="*/ 9940 w 2880"/>
                <a:gd name="T23" fmla="*/ 381 h 217"/>
                <a:gd name="T24" fmla="*/ 9940 w 2880"/>
                <a:gd name="T25" fmla="*/ 381 h 217"/>
                <a:gd name="T26" fmla="*/ 9940 w 2880"/>
                <a:gd name="T27" fmla="*/ 381 h 217"/>
                <a:gd name="T28" fmla="*/ 9940 w 2880"/>
                <a:gd name="T29" fmla="*/ 381 h 217"/>
                <a:gd name="T30" fmla="*/ 8680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9"/>
            <p:cNvSpPr>
              <a:spLocks noEditPoints="1"/>
            </p:cNvSpPr>
            <p:nvPr/>
          </p:nvSpPr>
          <p:spPr bwMode="auto">
            <a:xfrm>
              <a:off x="1" y="4011"/>
              <a:ext cx="5759" cy="245"/>
            </a:xfrm>
            <a:custGeom>
              <a:avLst/>
              <a:gdLst>
                <a:gd name="T0" fmla="*/ 31555761 w 2880"/>
                <a:gd name="T1" fmla="*/ 0 h 122"/>
                <a:gd name="T2" fmla="*/ 0 w 2880"/>
                <a:gd name="T3" fmla="*/ 0 h 122"/>
                <a:gd name="T4" fmla="*/ 0 w 2880"/>
                <a:gd name="T5" fmla="*/ 167138 h 122"/>
                <a:gd name="T6" fmla="*/ 29055165 w 2880"/>
                <a:gd name="T7" fmla="*/ 167138 h 122"/>
                <a:gd name="T8" fmla="*/ 31555761 w 2880"/>
                <a:gd name="T9" fmla="*/ 0 h 122"/>
                <a:gd name="T10" fmla="*/ 36556952 w 2880"/>
                <a:gd name="T11" fmla="*/ 0 h 122"/>
                <a:gd name="T12" fmla="*/ 31555761 w 2880"/>
                <a:gd name="T13" fmla="*/ 0 h 122"/>
                <a:gd name="T14" fmla="*/ 35706494 w 2880"/>
                <a:gd name="T15" fmla="*/ 1568526 h 122"/>
                <a:gd name="T16" fmla="*/ 36556952 w 2880"/>
                <a:gd name="T17" fmla="*/ 1568526 h 122"/>
                <a:gd name="T18" fmla="*/ 36556952 w 2880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80"/>
                <a:gd name="T31" fmla="*/ 0 h 122"/>
                <a:gd name="T32" fmla="*/ 2880 w 2880"/>
                <a:gd name="T33" fmla="*/ 122 h 1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003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0"/>
            <p:cNvSpPr>
              <a:spLocks/>
            </p:cNvSpPr>
            <p:nvPr/>
          </p:nvSpPr>
          <p:spPr bwMode="auto">
            <a:xfrm>
              <a:off x="1" y="3849"/>
              <a:ext cx="4971" cy="188"/>
            </a:xfrm>
            <a:custGeom>
              <a:avLst/>
              <a:gdLst>
                <a:gd name="T0" fmla="*/ 9940 w 2486"/>
                <a:gd name="T1" fmla="*/ 324 h 94"/>
                <a:gd name="T2" fmla="*/ 8680 w 2486"/>
                <a:gd name="T3" fmla="*/ 0 h 94"/>
                <a:gd name="T4" fmla="*/ 0 w 2486"/>
                <a:gd name="T5" fmla="*/ 0 h 94"/>
                <a:gd name="T6" fmla="*/ 0 w 2486"/>
                <a:gd name="T7" fmla="*/ 376 h 94"/>
                <a:gd name="T8" fmla="*/ 9152 w 2486"/>
                <a:gd name="T9" fmla="*/ 376 h 94"/>
                <a:gd name="T10" fmla="*/ 9940 w 2486"/>
                <a:gd name="T11" fmla="*/ 32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Freeform 11"/>
            <p:cNvSpPr>
              <a:spLocks/>
            </p:cNvSpPr>
            <p:nvPr/>
          </p:nvSpPr>
          <p:spPr bwMode="auto">
            <a:xfrm>
              <a:off x="4972" y="3849"/>
              <a:ext cx="788" cy="379"/>
            </a:xfrm>
            <a:custGeom>
              <a:avLst/>
              <a:gdLst>
                <a:gd name="T0" fmla="*/ 4203700 w 394"/>
                <a:gd name="T1" fmla="*/ 0 h 189"/>
                <a:gd name="T2" fmla="*/ 0 w 394"/>
                <a:gd name="T3" fmla="*/ 1036884 h 189"/>
                <a:gd name="T4" fmla="*/ 4152900 w 394"/>
                <a:gd name="T5" fmla="*/ 2419398 h 189"/>
                <a:gd name="T6" fmla="*/ 5003800 w 394"/>
                <a:gd name="T7" fmla="*/ 2419398 h 189"/>
                <a:gd name="T8" fmla="*/ 5003800 w 394"/>
                <a:gd name="T9" fmla="*/ 0 h 189"/>
                <a:gd name="T10" fmla="*/ 4203700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4"/>
                <a:gd name="T19" fmla="*/ 0 h 189"/>
                <a:gd name="T20" fmla="*/ 394 w 394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6" y="3812"/>
              <a:ext cx="5776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Rectangle 84"/>
            <p:cNvSpPr>
              <a:spLocks noChangeArrowheads="1"/>
            </p:cNvSpPr>
            <p:nvPr/>
          </p:nvSpPr>
          <p:spPr bwMode="auto">
            <a:xfrm>
              <a:off x="-6" y="4004"/>
              <a:ext cx="5775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  <p:pic>
          <p:nvPicPr>
            <p:cNvPr id="1044" name="Picture 7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" y="3900"/>
              <a:ext cx="28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Rectangle 46"/>
            <p:cNvSpPr>
              <a:spLocks noChangeArrowheads="1"/>
            </p:cNvSpPr>
            <p:nvPr/>
          </p:nvSpPr>
          <p:spPr bwMode="auto">
            <a:xfrm>
              <a:off x="-45" y="4010"/>
              <a:ext cx="5869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Calibri" charset="0"/>
                <a:cs typeface="+mn-cs"/>
              </a:defRPr>
            </a:lvl1pPr>
          </a:lstStyle>
          <a:p>
            <a:pPr>
              <a:defRPr/>
            </a:pPr>
            <a:r>
              <a:rPr lang="en-US" dirty="0" err="1" smtClean="0"/>
              <a:t>VariantSpark</a:t>
            </a:r>
            <a:r>
              <a:rPr lang="en-US" dirty="0" smtClean="0"/>
              <a:t>  |  Denis C. Bauer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C444417-5D41-DD45-A918-C1E41C9B1CDD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  <p:sp>
        <p:nvSpPr>
          <p:cNvPr id="1031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latin typeface="Calibri" charset="0"/>
            </a:endParaRPr>
          </a:p>
        </p:txBody>
      </p:sp>
      <p:sp>
        <p:nvSpPr>
          <p:cNvPr id="1033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9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 kern="1200">
          <a:solidFill>
            <a:schemeClr val="accent2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3"/>
          <p:cNvGrpSpPr>
            <a:grpSpLocks/>
          </p:cNvGrpSpPr>
          <p:nvPr/>
        </p:nvGrpSpPr>
        <p:grpSpPr bwMode="auto">
          <a:xfrm>
            <a:off x="-71438" y="6051550"/>
            <a:ext cx="9317038" cy="858838"/>
            <a:chOff x="-45" y="3812"/>
            <a:chExt cx="5869" cy="541"/>
          </a:xfrm>
        </p:grpSpPr>
        <p:sp>
          <p:nvSpPr>
            <p:cNvPr id="11275" name="AutoShape 4"/>
            <p:cNvSpPr>
              <a:spLocks noChangeAspect="1" noChangeArrowheads="1" noTextEdit="1"/>
            </p:cNvSpPr>
            <p:nvPr/>
          </p:nvSpPr>
          <p:spPr bwMode="auto">
            <a:xfrm>
              <a:off x="-5" y="3815"/>
              <a:ext cx="5771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Rectangle 6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11277" name="Rectangle 7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11278" name="Freeform 8"/>
            <p:cNvSpPr>
              <a:spLocks noEditPoints="1"/>
            </p:cNvSpPr>
            <p:nvPr/>
          </p:nvSpPr>
          <p:spPr bwMode="auto">
            <a:xfrm>
              <a:off x="1" y="3821"/>
              <a:ext cx="5759" cy="435"/>
            </a:xfrm>
            <a:custGeom>
              <a:avLst/>
              <a:gdLst>
                <a:gd name="T0" fmla="*/ 11516 w 2880"/>
                <a:gd name="T1" fmla="*/ 56 h 217"/>
                <a:gd name="T2" fmla="*/ 11264 w 2880"/>
                <a:gd name="T3" fmla="*/ 56 h 217"/>
                <a:gd name="T4" fmla="*/ 9940 w 2880"/>
                <a:gd name="T5" fmla="*/ 381 h 217"/>
                <a:gd name="T6" fmla="*/ 9940 w 2880"/>
                <a:gd name="T7" fmla="*/ 381 h 217"/>
                <a:gd name="T8" fmla="*/ 11516 w 2880"/>
                <a:gd name="T9" fmla="*/ 381 h 217"/>
                <a:gd name="T10" fmla="*/ 11516 w 2880"/>
                <a:gd name="T11" fmla="*/ 872 h 217"/>
                <a:gd name="T12" fmla="*/ 11516 w 2880"/>
                <a:gd name="T13" fmla="*/ 872 h 217"/>
                <a:gd name="T14" fmla="*/ 11516 w 2880"/>
                <a:gd name="T15" fmla="*/ 56 h 217"/>
                <a:gd name="T16" fmla="*/ 8680 w 2880"/>
                <a:gd name="T17" fmla="*/ 0 h 217"/>
                <a:gd name="T18" fmla="*/ 0 w 2880"/>
                <a:gd name="T19" fmla="*/ 0 h 217"/>
                <a:gd name="T20" fmla="*/ 0 w 2880"/>
                <a:gd name="T21" fmla="*/ 381 h 217"/>
                <a:gd name="T22" fmla="*/ 9940 w 2880"/>
                <a:gd name="T23" fmla="*/ 381 h 217"/>
                <a:gd name="T24" fmla="*/ 9940 w 2880"/>
                <a:gd name="T25" fmla="*/ 381 h 217"/>
                <a:gd name="T26" fmla="*/ 9940 w 2880"/>
                <a:gd name="T27" fmla="*/ 381 h 217"/>
                <a:gd name="T28" fmla="*/ 9940 w 2880"/>
                <a:gd name="T29" fmla="*/ 381 h 217"/>
                <a:gd name="T30" fmla="*/ 8680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Freeform 9"/>
            <p:cNvSpPr>
              <a:spLocks noEditPoints="1"/>
            </p:cNvSpPr>
            <p:nvPr/>
          </p:nvSpPr>
          <p:spPr bwMode="auto">
            <a:xfrm>
              <a:off x="1" y="4011"/>
              <a:ext cx="5759" cy="245"/>
            </a:xfrm>
            <a:custGeom>
              <a:avLst/>
              <a:gdLst>
                <a:gd name="T0" fmla="*/ 31555761 w 2880"/>
                <a:gd name="T1" fmla="*/ 0 h 122"/>
                <a:gd name="T2" fmla="*/ 0 w 2880"/>
                <a:gd name="T3" fmla="*/ 0 h 122"/>
                <a:gd name="T4" fmla="*/ 0 w 2880"/>
                <a:gd name="T5" fmla="*/ 167138 h 122"/>
                <a:gd name="T6" fmla="*/ 29055165 w 2880"/>
                <a:gd name="T7" fmla="*/ 167138 h 122"/>
                <a:gd name="T8" fmla="*/ 31555761 w 2880"/>
                <a:gd name="T9" fmla="*/ 0 h 122"/>
                <a:gd name="T10" fmla="*/ 36556952 w 2880"/>
                <a:gd name="T11" fmla="*/ 0 h 122"/>
                <a:gd name="T12" fmla="*/ 31555761 w 2880"/>
                <a:gd name="T13" fmla="*/ 0 h 122"/>
                <a:gd name="T14" fmla="*/ 35706494 w 2880"/>
                <a:gd name="T15" fmla="*/ 1568526 h 122"/>
                <a:gd name="T16" fmla="*/ 36556952 w 2880"/>
                <a:gd name="T17" fmla="*/ 1568526 h 122"/>
                <a:gd name="T18" fmla="*/ 36556952 w 2880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80"/>
                <a:gd name="T31" fmla="*/ 0 h 122"/>
                <a:gd name="T32" fmla="*/ 2880 w 2880"/>
                <a:gd name="T33" fmla="*/ 122 h 1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003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Freeform 10"/>
            <p:cNvSpPr>
              <a:spLocks/>
            </p:cNvSpPr>
            <p:nvPr/>
          </p:nvSpPr>
          <p:spPr bwMode="auto">
            <a:xfrm>
              <a:off x="1" y="3849"/>
              <a:ext cx="4971" cy="188"/>
            </a:xfrm>
            <a:custGeom>
              <a:avLst/>
              <a:gdLst>
                <a:gd name="T0" fmla="*/ 9940 w 2486"/>
                <a:gd name="T1" fmla="*/ 324 h 94"/>
                <a:gd name="T2" fmla="*/ 8680 w 2486"/>
                <a:gd name="T3" fmla="*/ 0 h 94"/>
                <a:gd name="T4" fmla="*/ 0 w 2486"/>
                <a:gd name="T5" fmla="*/ 0 h 94"/>
                <a:gd name="T6" fmla="*/ 0 w 2486"/>
                <a:gd name="T7" fmla="*/ 376 h 94"/>
                <a:gd name="T8" fmla="*/ 9152 w 2486"/>
                <a:gd name="T9" fmla="*/ 376 h 94"/>
                <a:gd name="T10" fmla="*/ 9940 w 2486"/>
                <a:gd name="T11" fmla="*/ 32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Freeform 11"/>
            <p:cNvSpPr>
              <a:spLocks/>
            </p:cNvSpPr>
            <p:nvPr/>
          </p:nvSpPr>
          <p:spPr bwMode="auto">
            <a:xfrm>
              <a:off x="4972" y="3849"/>
              <a:ext cx="788" cy="379"/>
            </a:xfrm>
            <a:custGeom>
              <a:avLst/>
              <a:gdLst>
                <a:gd name="T0" fmla="*/ 4203700 w 394"/>
                <a:gd name="T1" fmla="*/ 0 h 189"/>
                <a:gd name="T2" fmla="*/ 0 w 394"/>
                <a:gd name="T3" fmla="*/ 1036884 h 189"/>
                <a:gd name="T4" fmla="*/ 4152900 w 394"/>
                <a:gd name="T5" fmla="*/ 2419398 h 189"/>
                <a:gd name="T6" fmla="*/ 5003800 w 394"/>
                <a:gd name="T7" fmla="*/ 2419398 h 189"/>
                <a:gd name="T8" fmla="*/ 5003800 w 394"/>
                <a:gd name="T9" fmla="*/ 0 h 189"/>
                <a:gd name="T10" fmla="*/ 4203700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4"/>
                <a:gd name="T19" fmla="*/ 0 h 189"/>
                <a:gd name="T20" fmla="*/ 394 w 394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6" y="3812"/>
              <a:ext cx="5776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Rectangle 84"/>
            <p:cNvSpPr>
              <a:spLocks noChangeArrowheads="1"/>
            </p:cNvSpPr>
            <p:nvPr/>
          </p:nvSpPr>
          <p:spPr bwMode="auto">
            <a:xfrm>
              <a:off x="-6" y="4004"/>
              <a:ext cx="5775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  <p:pic>
          <p:nvPicPr>
            <p:cNvPr id="11284" name="Picture 7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" y="3900"/>
              <a:ext cx="28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5" name="Rectangle 46"/>
            <p:cNvSpPr>
              <a:spLocks noChangeArrowheads="1"/>
            </p:cNvSpPr>
            <p:nvPr/>
          </p:nvSpPr>
          <p:spPr bwMode="auto">
            <a:xfrm>
              <a:off x="-45" y="4010"/>
              <a:ext cx="5869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</p:grpSp>
      <p:sp>
        <p:nvSpPr>
          <p:cNvPr id="11267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EF87C7-A302-6143-91D5-B8964AEBC4BA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  <p:sp>
        <p:nvSpPr>
          <p:cNvPr id="11271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latin typeface="Calibri" charset="0"/>
            </a:endParaRPr>
          </a:p>
        </p:txBody>
      </p:sp>
      <p:sp>
        <p:nvSpPr>
          <p:cNvPr id="11273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5pPr>
      <a:lvl6pPr marL="15367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6pPr>
      <a:lvl7pPr marL="19939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7pPr>
      <a:lvl8pPr marL="24511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8pPr>
      <a:lvl9pPr marL="29083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3"/>
          <p:cNvGrpSpPr>
            <a:grpSpLocks/>
          </p:cNvGrpSpPr>
          <p:nvPr/>
        </p:nvGrpSpPr>
        <p:grpSpPr bwMode="auto">
          <a:xfrm>
            <a:off x="-71438" y="6051550"/>
            <a:ext cx="9317038" cy="858838"/>
            <a:chOff x="-45" y="3812"/>
            <a:chExt cx="5869" cy="541"/>
          </a:xfrm>
        </p:grpSpPr>
        <p:sp>
          <p:nvSpPr>
            <p:cNvPr id="23563" name="AutoShape 4"/>
            <p:cNvSpPr>
              <a:spLocks noChangeAspect="1" noChangeArrowheads="1" noTextEdit="1"/>
            </p:cNvSpPr>
            <p:nvPr/>
          </p:nvSpPr>
          <p:spPr bwMode="auto">
            <a:xfrm>
              <a:off x="-5" y="3815"/>
              <a:ext cx="5771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4" name="Rectangle 6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23565" name="Rectangle 7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23566" name="Freeform 8"/>
            <p:cNvSpPr>
              <a:spLocks noEditPoints="1"/>
            </p:cNvSpPr>
            <p:nvPr/>
          </p:nvSpPr>
          <p:spPr bwMode="auto">
            <a:xfrm>
              <a:off x="1" y="3821"/>
              <a:ext cx="5759" cy="435"/>
            </a:xfrm>
            <a:custGeom>
              <a:avLst/>
              <a:gdLst>
                <a:gd name="T0" fmla="*/ 11516 w 2880"/>
                <a:gd name="T1" fmla="*/ 56 h 217"/>
                <a:gd name="T2" fmla="*/ 11264 w 2880"/>
                <a:gd name="T3" fmla="*/ 56 h 217"/>
                <a:gd name="T4" fmla="*/ 9940 w 2880"/>
                <a:gd name="T5" fmla="*/ 381 h 217"/>
                <a:gd name="T6" fmla="*/ 9940 w 2880"/>
                <a:gd name="T7" fmla="*/ 381 h 217"/>
                <a:gd name="T8" fmla="*/ 11516 w 2880"/>
                <a:gd name="T9" fmla="*/ 381 h 217"/>
                <a:gd name="T10" fmla="*/ 11516 w 2880"/>
                <a:gd name="T11" fmla="*/ 872 h 217"/>
                <a:gd name="T12" fmla="*/ 11516 w 2880"/>
                <a:gd name="T13" fmla="*/ 872 h 217"/>
                <a:gd name="T14" fmla="*/ 11516 w 2880"/>
                <a:gd name="T15" fmla="*/ 56 h 217"/>
                <a:gd name="T16" fmla="*/ 8680 w 2880"/>
                <a:gd name="T17" fmla="*/ 0 h 217"/>
                <a:gd name="T18" fmla="*/ 0 w 2880"/>
                <a:gd name="T19" fmla="*/ 0 h 217"/>
                <a:gd name="T20" fmla="*/ 0 w 2880"/>
                <a:gd name="T21" fmla="*/ 381 h 217"/>
                <a:gd name="T22" fmla="*/ 9940 w 2880"/>
                <a:gd name="T23" fmla="*/ 381 h 217"/>
                <a:gd name="T24" fmla="*/ 9940 w 2880"/>
                <a:gd name="T25" fmla="*/ 381 h 217"/>
                <a:gd name="T26" fmla="*/ 9940 w 2880"/>
                <a:gd name="T27" fmla="*/ 381 h 217"/>
                <a:gd name="T28" fmla="*/ 9940 w 2880"/>
                <a:gd name="T29" fmla="*/ 381 h 217"/>
                <a:gd name="T30" fmla="*/ 8680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7" name="Freeform 9"/>
            <p:cNvSpPr>
              <a:spLocks noEditPoints="1"/>
            </p:cNvSpPr>
            <p:nvPr/>
          </p:nvSpPr>
          <p:spPr bwMode="auto">
            <a:xfrm>
              <a:off x="1" y="4011"/>
              <a:ext cx="5759" cy="245"/>
            </a:xfrm>
            <a:custGeom>
              <a:avLst/>
              <a:gdLst>
                <a:gd name="T0" fmla="*/ 31555761 w 2880"/>
                <a:gd name="T1" fmla="*/ 0 h 122"/>
                <a:gd name="T2" fmla="*/ 0 w 2880"/>
                <a:gd name="T3" fmla="*/ 0 h 122"/>
                <a:gd name="T4" fmla="*/ 0 w 2880"/>
                <a:gd name="T5" fmla="*/ 167138 h 122"/>
                <a:gd name="T6" fmla="*/ 29055165 w 2880"/>
                <a:gd name="T7" fmla="*/ 167138 h 122"/>
                <a:gd name="T8" fmla="*/ 31555761 w 2880"/>
                <a:gd name="T9" fmla="*/ 0 h 122"/>
                <a:gd name="T10" fmla="*/ 36556952 w 2880"/>
                <a:gd name="T11" fmla="*/ 0 h 122"/>
                <a:gd name="T12" fmla="*/ 31555761 w 2880"/>
                <a:gd name="T13" fmla="*/ 0 h 122"/>
                <a:gd name="T14" fmla="*/ 35706494 w 2880"/>
                <a:gd name="T15" fmla="*/ 1568526 h 122"/>
                <a:gd name="T16" fmla="*/ 36556952 w 2880"/>
                <a:gd name="T17" fmla="*/ 1568526 h 122"/>
                <a:gd name="T18" fmla="*/ 36556952 w 2880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80"/>
                <a:gd name="T31" fmla="*/ 0 h 122"/>
                <a:gd name="T32" fmla="*/ 2880 w 2880"/>
                <a:gd name="T33" fmla="*/ 122 h 1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003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8" name="Freeform 10"/>
            <p:cNvSpPr>
              <a:spLocks/>
            </p:cNvSpPr>
            <p:nvPr/>
          </p:nvSpPr>
          <p:spPr bwMode="auto">
            <a:xfrm>
              <a:off x="1" y="3849"/>
              <a:ext cx="4971" cy="188"/>
            </a:xfrm>
            <a:custGeom>
              <a:avLst/>
              <a:gdLst>
                <a:gd name="T0" fmla="*/ 9940 w 2486"/>
                <a:gd name="T1" fmla="*/ 324 h 94"/>
                <a:gd name="T2" fmla="*/ 8680 w 2486"/>
                <a:gd name="T3" fmla="*/ 0 h 94"/>
                <a:gd name="T4" fmla="*/ 0 w 2486"/>
                <a:gd name="T5" fmla="*/ 0 h 94"/>
                <a:gd name="T6" fmla="*/ 0 w 2486"/>
                <a:gd name="T7" fmla="*/ 376 h 94"/>
                <a:gd name="T8" fmla="*/ 9152 w 2486"/>
                <a:gd name="T9" fmla="*/ 376 h 94"/>
                <a:gd name="T10" fmla="*/ 9940 w 2486"/>
                <a:gd name="T11" fmla="*/ 32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9" name="Freeform 11"/>
            <p:cNvSpPr>
              <a:spLocks/>
            </p:cNvSpPr>
            <p:nvPr/>
          </p:nvSpPr>
          <p:spPr bwMode="auto">
            <a:xfrm>
              <a:off x="4972" y="3849"/>
              <a:ext cx="788" cy="379"/>
            </a:xfrm>
            <a:custGeom>
              <a:avLst/>
              <a:gdLst>
                <a:gd name="T0" fmla="*/ 4203700 w 394"/>
                <a:gd name="T1" fmla="*/ 0 h 189"/>
                <a:gd name="T2" fmla="*/ 0 w 394"/>
                <a:gd name="T3" fmla="*/ 1036884 h 189"/>
                <a:gd name="T4" fmla="*/ 4152900 w 394"/>
                <a:gd name="T5" fmla="*/ 2419398 h 189"/>
                <a:gd name="T6" fmla="*/ 5003800 w 394"/>
                <a:gd name="T7" fmla="*/ 2419398 h 189"/>
                <a:gd name="T8" fmla="*/ 5003800 w 394"/>
                <a:gd name="T9" fmla="*/ 0 h 189"/>
                <a:gd name="T10" fmla="*/ 4203700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4"/>
                <a:gd name="T19" fmla="*/ 0 h 189"/>
                <a:gd name="T20" fmla="*/ 394 w 394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0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6" y="3812"/>
              <a:ext cx="5776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1" name="Rectangle 84"/>
            <p:cNvSpPr>
              <a:spLocks noChangeArrowheads="1"/>
            </p:cNvSpPr>
            <p:nvPr/>
          </p:nvSpPr>
          <p:spPr bwMode="auto">
            <a:xfrm>
              <a:off x="-6" y="4004"/>
              <a:ext cx="5775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  <p:pic>
          <p:nvPicPr>
            <p:cNvPr id="23572" name="Picture 7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" y="3900"/>
              <a:ext cx="28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3" name="Rectangle 46"/>
            <p:cNvSpPr>
              <a:spLocks noChangeArrowheads="1"/>
            </p:cNvSpPr>
            <p:nvPr/>
          </p:nvSpPr>
          <p:spPr bwMode="auto">
            <a:xfrm>
              <a:off x="-45" y="4010"/>
              <a:ext cx="5869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</p:grpSp>
      <p:sp>
        <p:nvSpPr>
          <p:cNvPr id="23555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D323F1D-49E5-424E-8DAD-45F0F29B4135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  <p:sp>
        <p:nvSpPr>
          <p:cNvPr id="23559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0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latin typeface="Calibri" charset="0"/>
            </a:endParaRPr>
          </a:p>
        </p:txBody>
      </p:sp>
      <p:sp>
        <p:nvSpPr>
          <p:cNvPr id="23561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2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5pPr>
      <a:lvl6pPr marL="15367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6pPr>
      <a:lvl7pPr marL="19939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7pPr>
      <a:lvl8pPr marL="24511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8pPr>
      <a:lvl9pPr marL="29083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33"/>
          <p:cNvGrpSpPr>
            <a:grpSpLocks/>
          </p:cNvGrpSpPr>
          <p:nvPr/>
        </p:nvGrpSpPr>
        <p:grpSpPr bwMode="auto">
          <a:xfrm>
            <a:off x="-71438" y="6051550"/>
            <a:ext cx="9317038" cy="858838"/>
            <a:chOff x="-45" y="3812"/>
            <a:chExt cx="5869" cy="541"/>
          </a:xfrm>
        </p:grpSpPr>
        <p:sp>
          <p:nvSpPr>
            <p:cNvPr id="35851" name="AutoShape 4"/>
            <p:cNvSpPr>
              <a:spLocks noChangeAspect="1" noChangeArrowheads="1" noTextEdit="1"/>
            </p:cNvSpPr>
            <p:nvPr/>
          </p:nvSpPr>
          <p:spPr bwMode="auto">
            <a:xfrm>
              <a:off x="-5" y="3815"/>
              <a:ext cx="5771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Rectangle 6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35853" name="Rectangle 7"/>
            <p:cNvSpPr>
              <a:spLocks noChangeArrowheads="1"/>
            </p:cNvSpPr>
            <p:nvPr/>
          </p:nvSpPr>
          <p:spPr bwMode="auto">
            <a:xfrm>
              <a:off x="1" y="4011"/>
              <a:ext cx="5759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AU"/>
            </a:p>
          </p:txBody>
        </p:sp>
        <p:sp>
          <p:nvSpPr>
            <p:cNvPr id="35854" name="Freeform 8"/>
            <p:cNvSpPr>
              <a:spLocks noEditPoints="1"/>
            </p:cNvSpPr>
            <p:nvPr/>
          </p:nvSpPr>
          <p:spPr bwMode="auto">
            <a:xfrm>
              <a:off x="1" y="3821"/>
              <a:ext cx="5759" cy="435"/>
            </a:xfrm>
            <a:custGeom>
              <a:avLst/>
              <a:gdLst>
                <a:gd name="T0" fmla="*/ 11516 w 2880"/>
                <a:gd name="T1" fmla="*/ 56 h 217"/>
                <a:gd name="T2" fmla="*/ 11264 w 2880"/>
                <a:gd name="T3" fmla="*/ 56 h 217"/>
                <a:gd name="T4" fmla="*/ 9940 w 2880"/>
                <a:gd name="T5" fmla="*/ 381 h 217"/>
                <a:gd name="T6" fmla="*/ 9940 w 2880"/>
                <a:gd name="T7" fmla="*/ 381 h 217"/>
                <a:gd name="T8" fmla="*/ 11516 w 2880"/>
                <a:gd name="T9" fmla="*/ 381 h 217"/>
                <a:gd name="T10" fmla="*/ 11516 w 2880"/>
                <a:gd name="T11" fmla="*/ 872 h 217"/>
                <a:gd name="T12" fmla="*/ 11516 w 2880"/>
                <a:gd name="T13" fmla="*/ 872 h 217"/>
                <a:gd name="T14" fmla="*/ 11516 w 2880"/>
                <a:gd name="T15" fmla="*/ 56 h 217"/>
                <a:gd name="T16" fmla="*/ 8680 w 2880"/>
                <a:gd name="T17" fmla="*/ 0 h 217"/>
                <a:gd name="T18" fmla="*/ 0 w 2880"/>
                <a:gd name="T19" fmla="*/ 0 h 217"/>
                <a:gd name="T20" fmla="*/ 0 w 2880"/>
                <a:gd name="T21" fmla="*/ 381 h 217"/>
                <a:gd name="T22" fmla="*/ 9940 w 2880"/>
                <a:gd name="T23" fmla="*/ 381 h 217"/>
                <a:gd name="T24" fmla="*/ 9940 w 2880"/>
                <a:gd name="T25" fmla="*/ 381 h 217"/>
                <a:gd name="T26" fmla="*/ 9940 w 2880"/>
                <a:gd name="T27" fmla="*/ 381 h 217"/>
                <a:gd name="T28" fmla="*/ 9940 w 2880"/>
                <a:gd name="T29" fmla="*/ 381 h 217"/>
                <a:gd name="T30" fmla="*/ 8680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5" name="Freeform 9"/>
            <p:cNvSpPr>
              <a:spLocks noEditPoints="1"/>
            </p:cNvSpPr>
            <p:nvPr/>
          </p:nvSpPr>
          <p:spPr bwMode="auto">
            <a:xfrm>
              <a:off x="1" y="4011"/>
              <a:ext cx="5759" cy="245"/>
            </a:xfrm>
            <a:custGeom>
              <a:avLst/>
              <a:gdLst>
                <a:gd name="T0" fmla="*/ 31555761 w 2880"/>
                <a:gd name="T1" fmla="*/ 0 h 122"/>
                <a:gd name="T2" fmla="*/ 0 w 2880"/>
                <a:gd name="T3" fmla="*/ 0 h 122"/>
                <a:gd name="T4" fmla="*/ 0 w 2880"/>
                <a:gd name="T5" fmla="*/ 167138 h 122"/>
                <a:gd name="T6" fmla="*/ 29055165 w 2880"/>
                <a:gd name="T7" fmla="*/ 167138 h 122"/>
                <a:gd name="T8" fmla="*/ 31555761 w 2880"/>
                <a:gd name="T9" fmla="*/ 0 h 122"/>
                <a:gd name="T10" fmla="*/ 36556952 w 2880"/>
                <a:gd name="T11" fmla="*/ 0 h 122"/>
                <a:gd name="T12" fmla="*/ 31555761 w 2880"/>
                <a:gd name="T13" fmla="*/ 0 h 122"/>
                <a:gd name="T14" fmla="*/ 35706494 w 2880"/>
                <a:gd name="T15" fmla="*/ 1568526 h 122"/>
                <a:gd name="T16" fmla="*/ 36556952 w 2880"/>
                <a:gd name="T17" fmla="*/ 1568526 h 122"/>
                <a:gd name="T18" fmla="*/ 36556952 w 2880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80"/>
                <a:gd name="T31" fmla="*/ 0 h 122"/>
                <a:gd name="T32" fmla="*/ 2880 w 2880"/>
                <a:gd name="T33" fmla="*/ 122 h 1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003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Freeform 10"/>
            <p:cNvSpPr>
              <a:spLocks/>
            </p:cNvSpPr>
            <p:nvPr/>
          </p:nvSpPr>
          <p:spPr bwMode="auto">
            <a:xfrm>
              <a:off x="1" y="3849"/>
              <a:ext cx="4971" cy="188"/>
            </a:xfrm>
            <a:custGeom>
              <a:avLst/>
              <a:gdLst>
                <a:gd name="T0" fmla="*/ 9940 w 2486"/>
                <a:gd name="T1" fmla="*/ 324 h 94"/>
                <a:gd name="T2" fmla="*/ 8680 w 2486"/>
                <a:gd name="T3" fmla="*/ 0 h 94"/>
                <a:gd name="T4" fmla="*/ 0 w 2486"/>
                <a:gd name="T5" fmla="*/ 0 h 94"/>
                <a:gd name="T6" fmla="*/ 0 w 2486"/>
                <a:gd name="T7" fmla="*/ 376 h 94"/>
                <a:gd name="T8" fmla="*/ 9152 w 2486"/>
                <a:gd name="T9" fmla="*/ 376 h 94"/>
                <a:gd name="T10" fmla="*/ 9940 w 2486"/>
                <a:gd name="T11" fmla="*/ 32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Freeform 11"/>
            <p:cNvSpPr>
              <a:spLocks/>
            </p:cNvSpPr>
            <p:nvPr/>
          </p:nvSpPr>
          <p:spPr bwMode="auto">
            <a:xfrm>
              <a:off x="4972" y="3849"/>
              <a:ext cx="788" cy="379"/>
            </a:xfrm>
            <a:custGeom>
              <a:avLst/>
              <a:gdLst>
                <a:gd name="T0" fmla="*/ 4203700 w 394"/>
                <a:gd name="T1" fmla="*/ 0 h 189"/>
                <a:gd name="T2" fmla="*/ 0 w 394"/>
                <a:gd name="T3" fmla="*/ 1036884 h 189"/>
                <a:gd name="T4" fmla="*/ 4152900 w 394"/>
                <a:gd name="T5" fmla="*/ 2419398 h 189"/>
                <a:gd name="T6" fmla="*/ 5003800 w 394"/>
                <a:gd name="T7" fmla="*/ 2419398 h 189"/>
                <a:gd name="T8" fmla="*/ 5003800 w 394"/>
                <a:gd name="T9" fmla="*/ 0 h 189"/>
                <a:gd name="T10" fmla="*/ 4203700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4"/>
                <a:gd name="T19" fmla="*/ 0 h 189"/>
                <a:gd name="T20" fmla="*/ 394 w 394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6" y="3812"/>
              <a:ext cx="5776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84"/>
            <p:cNvSpPr>
              <a:spLocks noChangeArrowheads="1"/>
            </p:cNvSpPr>
            <p:nvPr/>
          </p:nvSpPr>
          <p:spPr bwMode="auto">
            <a:xfrm>
              <a:off x="-6" y="4004"/>
              <a:ext cx="5775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  <p:pic>
          <p:nvPicPr>
            <p:cNvPr id="35860" name="Picture 7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" y="3900"/>
              <a:ext cx="28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1" name="Rectangle 46"/>
            <p:cNvSpPr>
              <a:spLocks noChangeArrowheads="1"/>
            </p:cNvSpPr>
            <p:nvPr/>
          </p:nvSpPr>
          <p:spPr bwMode="auto">
            <a:xfrm>
              <a:off x="-45" y="4010"/>
              <a:ext cx="5869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/>
            </a:p>
          </p:txBody>
        </p:sp>
      </p:grpSp>
      <p:sp>
        <p:nvSpPr>
          <p:cNvPr id="35843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8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7E9C4D-6AB3-3746-8814-4A2224E8DDD8}" type="slidenum">
              <a:rPr lang="en-US"/>
              <a:pPr>
                <a:defRPr/>
              </a:pPr>
              <a:t>‹#›</a:t>
            </a:fld>
            <a:r>
              <a:rPr lang="en-US"/>
              <a:t>  |</a:t>
            </a:r>
          </a:p>
        </p:txBody>
      </p:sp>
      <p:sp>
        <p:nvSpPr>
          <p:cNvPr id="35847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latin typeface="Calibri" charset="0"/>
            </a:endParaRPr>
          </a:p>
        </p:txBody>
      </p:sp>
      <p:sp>
        <p:nvSpPr>
          <p:cNvPr id="35849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charset="0"/>
          <a:ea typeface="ＭＳ Ｐゴシック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5pPr>
      <a:lvl6pPr marL="15367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6pPr>
      <a:lvl7pPr marL="19939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7pPr>
      <a:lvl8pPr marL="24511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8pPr>
      <a:lvl9pPr marL="29083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charset="0"/>
        <a:buChar char="•"/>
        <a:defRPr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27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43.png"/><Relationship Id="rId9" Type="http://schemas.openxmlformats.org/officeDocument/2006/relationships/image" Target="../media/image44.jpeg"/><Relationship Id="rId10" Type="http://schemas.openxmlformats.org/officeDocument/2006/relationships/image" Target="../media/image1.emf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1.emf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41559" b="7449"/>
          <a:stretch/>
        </p:blipFill>
        <p:spPr>
          <a:xfrm>
            <a:off x="11782" y="8620"/>
            <a:ext cx="9132218" cy="3510806"/>
          </a:xfrm>
          <a:prstGeom prst="rect">
            <a:avLst/>
          </a:prstGeom>
        </p:spPr>
      </p:pic>
      <p:sp>
        <p:nvSpPr>
          <p:cNvPr id="50177" name="Footer Placeholder 2"/>
          <p:cNvSpPr txBox="1">
            <a:spLocks/>
          </p:cNvSpPr>
          <p:nvPr/>
        </p:nvSpPr>
        <p:spPr bwMode="auto">
          <a:xfrm>
            <a:off x="360363" y="4700588"/>
            <a:ext cx="8042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chemeClr val="bg1"/>
                </a:solidFill>
                <a:latin typeface="Calibri" charset="0"/>
              </a:rPr>
              <a:t>Denis C. Bauer  </a:t>
            </a:r>
            <a:r>
              <a:rPr lang="en-US" sz="1600" dirty="0">
                <a:solidFill>
                  <a:schemeClr val="bg1"/>
                </a:solidFill>
                <a:latin typeface="Calibri" charset="0"/>
              </a:rPr>
              <a:t>| </a:t>
            </a:r>
            <a:r>
              <a:rPr lang="en-US" sz="1600" dirty="0" smtClean="0">
                <a:solidFill>
                  <a:schemeClr val="bg1"/>
                </a:solidFill>
                <a:latin typeface="Calibri" charset="0"/>
              </a:rPr>
              <a:t>Bioinformatics |        @</a:t>
            </a:r>
            <a:r>
              <a:rPr lang="en-US" sz="1600" dirty="0" err="1" smtClean="0">
                <a:solidFill>
                  <a:schemeClr val="bg1"/>
                </a:solidFill>
                <a:latin typeface="Calibri" charset="0"/>
              </a:rPr>
              <a:t>allPowerde</a:t>
            </a:r>
            <a:endParaRPr lang="en-US" sz="16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0178" name="Footer Placeholder 2"/>
          <p:cNvSpPr txBox="1">
            <a:spLocks/>
          </p:cNvSpPr>
          <p:nvPr/>
        </p:nvSpPr>
        <p:spPr bwMode="auto">
          <a:xfrm>
            <a:off x="361950" y="4962525"/>
            <a:ext cx="80422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bg1"/>
                </a:solidFill>
                <a:latin typeface="Calibri" charset="0"/>
              </a:rPr>
              <a:t>20 Oct 2015</a:t>
            </a:r>
            <a:endParaRPr lang="en-US" sz="16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4" name="Text Placeholder 13"/>
          <p:cNvSpPr>
            <a:spLocks/>
          </p:cNvSpPr>
          <p:nvPr/>
        </p:nvSpPr>
        <p:spPr bwMode="auto">
          <a:xfrm>
            <a:off x="360363" y="5626100"/>
            <a:ext cx="4751387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16000" indent="-2160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cap="all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CSIRO </a:t>
            </a:r>
            <a:r>
              <a:rPr lang="en-AU" sz="1200" b="1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Health &amp; Biosecurity</a:t>
            </a:r>
            <a:endParaRPr lang="en-AU" sz="1200" b="1" cap="all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180" name="Rectangle 16"/>
          <p:cNvSpPr>
            <a:spLocks noGrp="1"/>
          </p:cNvSpPr>
          <p:nvPr>
            <p:ph type="ctrTitle"/>
          </p:nvPr>
        </p:nvSpPr>
        <p:spPr>
          <a:xfrm>
            <a:off x="358775" y="3448050"/>
            <a:ext cx="8461375" cy="1096963"/>
          </a:xfrm>
        </p:spPr>
        <p:txBody>
          <a:bodyPr/>
          <a:lstStyle/>
          <a:p>
            <a:pPr eaLnBrk="1" hangingPunct="1"/>
            <a:r>
              <a:rPr lang="en-US" sz="3200" dirty="0" err="1"/>
              <a:t>VariantSpark</a:t>
            </a:r>
            <a:r>
              <a:rPr lang="en-US" sz="3200" dirty="0"/>
              <a:t>: applying Spark-based machine learning methods to genomic information</a:t>
            </a:r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>
            <a:off x="-23813" y="3320988"/>
            <a:ext cx="9167813" cy="198438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 rot="5400000">
            <a:off x="8349419" y="2381883"/>
            <a:ext cx="1200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1200" dirty="0">
                <a:solidFill>
                  <a:schemeClr val="bg1"/>
                </a:solidFill>
              </a:rPr>
              <a:t>By Tim Cooper</a:t>
            </a:r>
          </a:p>
          <a:p>
            <a:pPr>
              <a:defRPr/>
            </a:pP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852" y="4752132"/>
            <a:ext cx="252028" cy="2048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774" y="1268412"/>
            <a:ext cx="8461375" cy="4608859"/>
          </a:xfrm>
          <a:prstGeom prst="rect">
            <a:avLst/>
          </a:prstGeom>
          <a:solidFill>
            <a:srgbClr val="22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Cluster individuals into ethnic groups based on their genomic profiles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557827"/>
            <a:ext cx="4293205" cy="3563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979"/>
          <a:stretch/>
        </p:blipFill>
        <p:spPr>
          <a:xfrm>
            <a:off x="5112060" y="2636912"/>
            <a:ext cx="1447809" cy="13868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7863" y="5379023"/>
            <a:ext cx="13773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www.cloudaccess.eu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405" y="16146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1000 x 40 Million variants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matrix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5400000">
            <a:off x="4807603" y="1343083"/>
            <a:ext cx="698188" cy="1241400"/>
          </a:xfrm>
          <a:prstGeom prst="bentArrow">
            <a:avLst/>
          </a:prstGeom>
          <a:solidFill>
            <a:srgbClr val="00A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10800000">
            <a:off x="4535997" y="4447201"/>
            <a:ext cx="1133388" cy="781998"/>
          </a:xfrm>
          <a:prstGeom prst="bentArrow">
            <a:avLst/>
          </a:prstGeom>
          <a:solidFill>
            <a:srgbClr val="00A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50468" y="2803571"/>
            <a:ext cx="1663907" cy="841073"/>
            <a:chOff x="4235108" y="5495364"/>
            <a:chExt cx="1663907" cy="8410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31123" y="5716277"/>
              <a:ext cx="1167892" cy="62016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235108" y="5495364"/>
              <a:ext cx="1392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</a:rPr>
                <a:t>Kmeans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49405" y="44743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Predict </a:t>
            </a:r>
            <a:r>
              <a:rPr lang="en-US" dirty="0" smtClean="0"/>
              <a:t>super </a:t>
            </a:r>
          </a:p>
          <a:p>
            <a:r>
              <a:rPr lang="en-US" dirty="0" smtClean="0"/>
              <a:t>population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92799" y="2960948"/>
            <a:ext cx="1611026" cy="1896641"/>
          </a:xfrm>
          <a:prstGeom prst="rect">
            <a:avLst/>
          </a:prstGeom>
          <a:solidFill>
            <a:srgbClr val="22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15816" y="3068960"/>
            <a:ext cx="1692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00ADEE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11228" y="3059378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14 ethnic groups </a:t>
            </a:r>
            <a:r>
              <a:rPr lang="en-US" sz="1400" dirty="0" smtClean="0">
                <a:solidFill>
                  <a:schemeClr val="bg1"/>
                </a:solidFill>
              </a:rPr>
              <a:t>and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19677" y="4705980"/>
            <a:ext cx="17592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kern="100" spc="700" dirty="0" smtClean="0">
                <a:solidFill>
                  <a:schemeClr val="bg1"/>
                </a:solidFill>
              </a:rPr>
              <a:t>super</a:t>
            </a:r>
            <a:r>
              <a:rPr lang="en-US" sz="3200" kern="400" spc="1000" dirty="0" smtClean="0">
                <a:solidFill>
                  <a:schemeClr val="bg1"/>
                </a:solidFill>
              </a:rPr>
              <a:t> </a:t>
            </a:r>
            <a:endParaRPr lang="en-US" sz="2000" kern="400" spc="1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spc="50" dirty="0" smtClean="0">
                <a:solidFill>
                  <a:schemeClr val="bg1"/>
                </a:solidFill>
              </a:rPr>
              <a:t>populations</a:t>
            </a:r>
            <a:endParaRPr lang="en-US" sz="2000" spc="50" dirty="0">
              <a:solidFill>
                <a:schemeClr val="bg1"/>
              </a:solidFill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8775" y="1268413"/>
            <a:ext cx="3853185" cy="4573587"/>
          </a:xfrm>
        </p:spPr>
        <p:txBody>
          <a:bodyPr/>
          <a:lstStyle/>
          <a:p>
            <a:r>
              <a:rPr lang="en-US" sz="1800" dirty="0" smtClean="0"/>
              <a:t>(adjusted </a:t>
            </a:r>
            <a:r>
              <a:rPr lang="en-US" sz="1800" dirty="0"/>
              <a:t>Rand </a:t>
            </a:r>
            <a:r>
              <a:rPr lang="en-US" sz="1800" dirty="0" smtClean="0"/>
              <a:t>index) </a:t>
            </a:r>
            <a:r>
              <a:rPr lang="en-US" sz="2800" dirty="0" smtClean="0"/>
              <a:t>ARI = 0.84</a:t>
            </a:r>
            <a:r>
              <a:rPr lang="en-US" sz="1800" dirty="0" smtClean="0"/>
              <a:t>, with -1 </a:t>
            </a:r>
            <a:r>
              <a:rPr lang="en-US" sz="1800" dirty="0"/>
              <a:t>(independent </a:t>
            </a:r>
            <a:r>
              <a:rPr lang="en-US" sz="1800" dirty="0" smtClean="0"/>
              <a:t>labeling) </a:t>
            </a:r>
            <a:r>
              <a:rPr lang="en-US" sz="1800" dirty="0"/>
              <a:t>and 1 (perfect match) </a:t>
            </a:r>
          </a:p>
          <a:p>
            <a:endParaRPr lang="en-US" sz="1800" dirty="0" smtClean="0"/>
          </a:p>
          <a:p>
            <a:r>
              <a:rPr lang="en-US" sz="1800" dirty="0" smtClean="0"/>
              <a:t>Majority </a:t>
            </a:r>
            <a:r>
              <a:rPr lang="en-US" sz="1800" dirty="0"/>
              <a:t>of </a:t>
            </a:r>
            <a:r>
              <a:rPr lang="en-US" sz="1800" dirty="0" smtClean="0"/>
              <a:t>American (AMR) individuals </a:t>
            </a:r>
            <a:r>
              <a:rPr lang="en-US" sz="1800" dirty="0"/>
              <a:t>being placed in the same group as </a:t>
            </a:r>
            <a:r>
              <a:rPr lang="en-US" sz="1800" dirty="0" smtClean="0"/>
              <a:t>Europeans (EUR), </a:t>
            </a:r>
            <a:r>
              <a:rPr lang="en-US" sz="1800" dirty="0"/>
              <a:t>likely reflecting their </a:t>
            </a:r>
            <a:r>
              <a:rPr lang="en-US" sz="1800" dirty="0" err="1"/>
              <a:t>migrational</a:t>
            </a:r>
            <a:r>
              <a:rPr lang="en-US" sz="1800" dirty="0"/>
              <a:t> backgrounds.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ADMIXTURE (state-of-the-art tool for population structure determination) </a:t>
            </a:r>
            <a:r>
              <a:rPr lang="en-US" sz="1800" dirty="0"/>
              <a:t>returns a low ARI of 0.25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065" y="1279037"/>
            <a:ext cx="4240627" cy="40410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065" y="609538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mtClean="0">
                <a:latin typeface="CMSS8" charset="0"/>
              </a:rPr>
              <a:t>Admixture:  </a:t>
            </a:r>
            <a:r>
              <a:rPr lang="en-US" sz="800" dirty="0" smtClean="0">
                <a:latin typeface="CMSS8" charset="0"/>
              </a:rPr>
              <a:t>Alexander</a:t>
            </a:r>
            <a:r>
              <a:rPr lang="en-US" sz="800" dirty="0">
                <a:latin typeface="CMSS8" charset="0"/>
              </a:rPr>
              <a:t>, D.H., </a:t>
            </a:r>
            <a:r>
              <a:rPr lang="en-US" sz="800" dirty="0" err="1">
                <a:latin typeface="CMSS8" charset="0"/>
              </a:rPr>
              <a:t>Novembre</a:t>
            </a:r>
            <a:r>
              <a:rPr lang="en-US" sz="800" dirty="0">
                <a:latin typeface="CMSS8" charset="0"/>
              </a:rPr>
              <a:t>, J., Lange, K.: Fast model-based estimation of ancestry in unrelated individuals. Genome Res </a:t>
            </a:r>
            <a:r>
              <a:rPr lang="en-US" sz="800" dirty="0">
                <a:latin typeface="CMSSBX10" charset="0"/>
              </a:rPr>
              <a:t>19</a:t>
            </a:r>
            <a:r>
              <a:rPr lang="en-US" sz="800" dirty="0">
                <a:latin typeface="CMSS8" charset="0"/>
              </a:rPr>
              <a:t>(9), 1655–1664 (2009) </a:t>
            </a:r>
            <a:endParaRPr lang="en-US" sz="800" dirty="0">
              <a:effectLst/>
              <a:latin typeface="CMSS8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other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268413"/>
            <a:ext cx="3457141" cy="4573587"/>
          </a:xfrm>
        </p:spPr>
        <p:txBody>
          <a:bodyPr/>
          <a:lstStyle/>
          <a:p>
            <a:r>
              <a:rPr lang="en-US" dirty="0" smtClean="0"/>
              <a:t>Preprocessing: converting location-centric VCF genotypes into sample-centric numerical vectors</a:t>
            </a:r>
          </a:p>
          <a:p>
            <a:r>
              <a:rPr lang="en-US" dirty="0" smtClean="0"/>
              <a:t>Clustering: </a:t>
            </a:r>
            <a:r>
              <a:rPr lang="en-US" dirty="0" err="1" smtClean="0"/>
              <a:t>Kmeans</a:t>
            </a:r>
            <a:endParaRPr lang="en-US" dirty="0" smtClean="0"/>
          </a:p>
          <a:p>
            <a:endParaRPr lang="en-US" dirty="0"/>
          </a:p>
          <a:p>
            <a:r>
              <a:rPr lang="en-US" sz="1800" dirty="0" smtClean="0"/>
              <a:t>ADAM (BigData Genomics): Spark implementation with dense matrix</a:t>
            </a:r>
          </a:p>
          <a:p>
            <a:r>
              <a:rPr lang="en-US" sz="1800" dirty="0" smtClean="0"/>
              <a:t>Hadoop: </a:t>
            </a:r>
            <a:r>
              <a:rPr lang="en-US" sz="1800" dirty="0" err="1" smtClean="0"/>
              <a:t>MapReduce</a:t>
            </a:r>
            <a:r>
              <a:rPr lang="en-US" sz="1800" dirty="0" smtClean="0"/>
              <a:t> without in-memory caching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1127124"/>
            <a:ext cx="5256583" cy="4205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5385120"/>
            <a:ext cx="450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Chromosome 22; VM on </a:t>
            </a:r>
            <a:r>
              <a:rPr lang="en-US" sz="1100" smtClean="0"/>
              <a:t>Microsoft Azure with  </a:t>
            </a:r>
            <a:r>
              <a:rPr lang="en-US" sz="1100" dirty="0"/>
              <a:t>A7 Linux </a:t>
            </a:r>
            <a:r>
              <a:rPr lang="en-US" sz="1100"/>
              <a:t>instance </a:t>
            </a:r>
            <a:r>
              <a:rPr lang="en-US" sz="1100" smtClean="0"/>
              <a:t>and 8 </a:t>
            </a:r>
            <a:r>
              <a:rPr lang="en-US" sz="1100" dirty="0"/>
              <a:t>cores, 56GB memory running Ubuntu. </a:t>
            </a:r>
          </a:p>
          <a:p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752020" y="1088740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103    75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   29     28     18       4      min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</a:t>
            </a:r>
            <a:r>
              <a:rPr lang="en-US" dirty="0" err="1" smtClean="0"/>
              <a:t>VariantSpark</a:t>
            </a:r>
            <a:r>
              <a:rPr lang="en-US" dirty="0" smtClean="0"/>
              <a:t> to the whole genome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268413"/>
            <a:ext cx="3097101" cy="4573587"/>
          </a:xfrm>
        </p:spPr>
        <p:txBody>
          <a:bodyPr/>
          <a:lstStyle/>
          <a:p>
            <a:r>
              <a:rPr lang="en-US" sz="1800" dirty="0" smtClean="0"/>
              <a:t>Pre-processing: scales seamlessly as processes are independent</a:t>
            </a:r>
          </a:p>
          <a:p>
            <a:r>
              <a:rPr lang="en-US" sz="1800" dirty="0" smtClean="0"/>
              <a:t>Clustering:  </a:t>
            </a:r>
            <a:r>
              <a:rPr lang="en-US" sz="1800" b="1" dirty="0" smtClean="0"/>
              <a:t>memory consumption increases linear </a:t>
            </a:r>
            <a:r>
              <a:rPr lang="en-US" sz="1800" dirty="0" smtClean="0"/>
              <a:t>with number of variants (24GB) due to additional distance </a:t>
            </a:r>
            <a:r>
              <a:rPr lang="en-US" sz="1800" dirty="0"/>
              <a:t>measurements between variants and k-means </a:t>
            </a:r>
            <a:r>
              <a:rPr lang="en-US" sz="1800" dirty="0" smtClean="0"/>
              <a:t>centroids</a:t>
            </a:r>
          </a:p>
          <a:p>
            <a:r>
              <a:rPr lang="en-US" sz="1800" dirty="0" smtClean="0"/>
              <a:t>As total </a:t>
            </a:r>
            <a:r>
              <a:rPr lang="en-US" sz="1800" b="1" dirty="0" smtClean="0"/>
              <a:t>memory was the limiting </a:t>
            </a:r>
            <a:r>
              <a:rPr lang="en-US" sz="1800" dirty="0" smtClean="0"/>
              <a:t>factor on our infrastructure the number of simultaneously used </a:t>
            </a:r>
            <a:r>
              <a:rPr lang="en-US" sz="1800" b="1" dirty="0" smtClean="0"/>
              <a:t>nodes</a:t>
            </a:r>
            <a:r>
              <a:rPr lang="en-US" sz="1800" dirty="0" smtClean="0"/>
              <a:t> had to be </a:t>
            </a:r>
            <a:r>
              <a:rPr lang="en-US" sz="1800" b="1" dirty="0" smtClean="0"/>
              <a:t>reduced</a:t>
            </a:r>
            <a:r>
              <a:rPr lang="en-US" sz="1800" dirty="0" smtClean="0"/>
              <a:t>; </a:t>
            </a:r>
            <a:r>
              <a:rPr lang="en-US" sz="1800" b="1" dirty="0" smtClean="0"/>
              <a:t>increasing runtime. </a:t>
            </a:r>
            <a:endParaRPr lang="en-US" sz="1800" b="1" dirty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060" y="925255"/>
            <a:ext cx="5466511" cy="4373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7864" y="5601144"/>
            <a:ext cx="5616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Whole genome; Hadoop </a:t>
            </a:r>
            <a:r>
              <a:rPr lang="en-US" sz="1100" dirty="0"/>
              <a:t>2.5.0, managed by </a:t>
            </a:r>
            <a:r>
              <a:rPr lang="en-US" sz="1100" dirty="0" err="1"/>
              <a:t>cloudera’s</a:t>
            </a:r>
            <a:r>
              <a:rPr lang="en-US" sz="1100" dirty="0"/>
              <a:t> CDH 5. We use Spark 1.3.1. This 13 node cluster has a total of 416 cores and 1.22TB memory. </a:t>
            </a:r>
          </a:p>
          <a:p>
            <a:endParaRPr lang="en-US" sz="110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4077072"/>
            <a:ext cx="2759882" cy="161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VariantSpark</a:t>
            </a:r>
            <a:r>
              <a:rPr lang="en-US" dirty="0"/>
              <a:t> is an </a:t>
            </a:r>
            <a:r>
              <a:rPr lang="en-US" dirty="0" smtClean="0"/>
              <a:t>interface bringing </a:t>
            </a:r>
            <a:r>
              <a:rPr lang="en-US" dirty="0" err="1" smtClean="0"/>
              <a:t>bigLearning</a:t>
            </a:r>
            <a:r>
              <a:rPr lang="en-US" dirty="0" smtClean="0"/>
              <a:t> tasks to genomics applications</a:t>
            </a:r>
          </a:p>
          <a:p>
            <a:pPr algn="just"/>
            <a:r>
              <a:rPr lang="en-US" dirty="0" err="1"/>
              <a:t>VariantSpark</a:t>
            </a:r>
            <a:r>
              <a:rPr lang="en-US" dirty="0"/>
              <a:t> </a:t>
            </a:r>
            <a:r>
              <a:rPr lang="en-US" dirty="0" smtClean="0"/>
              <a:t>can cluster 1000 </a:t>
            </a:r>
            <a:r>
              <a:rPr lang="en-US" dirty="0"/>
              <a:t>individuals and 40 million variants in under 15 hours using minimal memory (24GB</a:t>
            </a:r>
            <a:r>
              <a:rPr lang="en-US" dirty="0" smtClean="0"/>
              <a:t>) – a task not being possible in R/python/ADMIXTURE due to memory limits. </a:t>
            </a:r>
          </a:p>
          <a:p>
            <a:pPr algn="just"/>
            <a:r>
              <a:rPr lang="en-US" dirty="0" err="1"/>
              <a:t>VariantSpark</a:t>
            </a:r>
            <a:r>
              <a:rPr lang="en-US" dirty="0"/>
              <a:t> </a:t>
            </a:r>
            <a:r>
              <a:rPr lang="en-US" dirty="0" smtClean="0"/>
              <a:t>outperforms ADAM (Big Data </a:t>
            </a:r>
            <a:r>
              <a:rPr lang="en-US" dirty="0" err="1" smtClean="0"/>
              <a:t>Genomcis</a:t>
            </a:r>
            <a:r>
              <a:rPr lang="en-US" dirty="0" smtClean="0"/>
              <a:t>) and equivalent Hadoop-implementation by </a:t>
            </a:r>
            <a:r>
              <a:rPr lang="en-US" dirty="0"/>
              <a:t>almost an order of </a:t>
            </a:r>
            <a:r>
              <a:rPr lang="en-US" dirty="0" smtClean="0"/>
              <a:t>magnitude.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3494" y="5564903"/>
            <a:ext cx="5585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BauerLab</a:t>
            </a:r>
            <a:r>
              <a:rPr lang="en-US" sz="2000" dirty="0"/>
              <a:t>/</a:t>
            </a:r>
            <a:r>
              <a:rPr lang="en-US" sz="2000" b="1" dirty="0" err="1"/>
              <a:t>VariantSpark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2" y="4077072"/>
            <a:ext cx="1785860" cy="1785860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/>
          </p:cNvSpPr>
          <p:nvPr/>
        </p:nvSpPr>
        <p:spPr bwMode="auto">
          <a:xfrm>
            <a:off x="360363" y="5626100"/>
            <a:ext cx="4751387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16000" indent="-2160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Health And Biosecurity</a:t>
            </a:r>
            <a:endParaRPr lang="en-AU" sz="1200" b="1" cap="all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610" name="Title 3"/>
          <p:cNvSpPr>
            <a:spLocks/>
          </p:cNvSpPr>
          <p:nvPr/>
        </p:nvSpPr>
        <p:spPr bwMode="auto">
          <a:xfrm>
            <a:off x="360363" y="2867025"/>
            <a:ext cx="74691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85000"/>
              </a:lnSpc>
            </a:pPr>
            <a:r>
              <a:rPr lang="en-US" sz="6700" b="1" dirty="0">
                <a:solidFill>
                  <a:schemeClr val="bg1"/>
                </a:solidFill>
                <a:latin typeface="Calibri" charset="0"/>
              </a:rPr>
              <a:t>Thank you</a:t>
            </a:r>
          </a:p>
        </p:txBody>
      </p:sp>
      <p:sp>
        <p:nvSpPr>
          <p:cNvPr id="68611" name="Text Placeholder 1"/>
          <p:cNvSpPr>
            <a:spLocks/>
          </p:cNvSpPr>
          <p:nvPr/>
        </p:nvSpPr>
        <p:spPr bwMode="auto">
          <a:xfrm>
            <a:off x="360362" y="3713163"/>
            <a:ext cx="4103625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>
              <a:lnSpc>
                <a:spcPct val="90000"/>
              </a:lnSpc>
              <a:buFont typeface="Arial" charset="0"/>
              <a:buNone/>
            </a:pPr>
            <a:r>
              <a:rPr lang="en-US" sz="1600" b="1" dirty="0" smtClean="0">
                <a:solidFill>
                  <a:srgbClr val="FFFFFF"/>
                </a:solidFill>
                <a:latin typeface="Calibri" charset="0"/>
              </a:rPr>
              <a:t>Health &amp; Biosecurity</a:t>
            </a:r>
            <a:endParaRPr lang="en-US" sz="1600" b="1" dirty="0">
              <a:solidFill>
                <a:srgbClr val="FFFFFF"/>
              </a:solidFill>
              <a:latin typeface="Calibri" charset="0"/>
            </a:endParaRPr>
          </a:p>
          <a:p>
            <a:pPr marL="0" lvl="1" defTabSz="457200">
              <a:lnSpc>
                <a:spcPct val="90000"/>
              </a:lnSpc>
              <a:spcAft>
                <a:spcPts val="600"/>
              </a:spcAft>
              <a:buFont typeface="Calibri" charset="0"/>
              <a:buNone/>
            </a:pP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Denis C. Bauer</a:t>
            </a:r>
            <a:br>
              <a:rPr lang="en-US" sz="1600" dirty="0">
                <a:solidFill>
                  <a:srgbClr val="FFFFFF"/>
                </a:solidFill>
                <a:latin typeface="Calibri" charset="0"/>
              </a:rPr>
            </a:br>
            <a:r>
              <a:rPr lang="en-US" sz="1600" b="1" dirty="0" smtClean="0">
                <a:solidFill>
                  <a:srgbClr val="FFFFFF"/>
                </a:solidFill>
                <a:latin typeface="Calibri" charset="0"/>
              </a:rPr>
              <a:t>t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alibri" charset="0"/>
              </a:rPr>
              <a:t>   +61 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2 9123 4567</a:t>
            </a:r>
          </a:p>
          <a:p>
            <a:pPr marL="266700" lvl="2" indent="-266700" defTabSz="457200">
              <a:lnSpc>
                <a:spcPct val="90000"/>
              </a:lnSpc>
              <a:buFont typeface="Calibri" charset="0"/>
              <a:buNone/>
            </a:pPr>
            <a:r>
              <a:rPr lang="en-US" sz="1600" b="1" dirty="0">
                <a:solidFill>
                  <a:srgbClr val="FFFFFF"/>
                </a:solidFill>
                <a:latin typeface="Calibri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	</a:t>
            </a:r>
            <a:r>
              <a:rPr lang="en-US" sz="1600" dirty="0" err="1">
                <a:solidFill>
                  <a:srgbClr val="FFFFFF"/>
                </a:solidFill>
                <a:latin typeface="Calibri" charset="0"/>
              </a:rPr>
              <a:t>Denis.Bauer@csiro.au</a:t>
            </a:r>
            <a:endParaRPr lang="en-US" sz="1600" dirty="0">
              <a:solidFill>
                <a:srgbClr val="FFFFFF"/>
              </a:solidFill>
              <a:latin typeface="Calibri" charset="0"/>
            </a:endParaRPr>
          </a:p>
          <a:p>
            <a:pPr marL="266700" lvl="2" indent="-266700" defTabSz="457200">
              <a:lnSpc>
                <a:spcPct val="90000"/>
              </a:lnSpc>
              <a:buFont typeface="Calibri" charset="0"/>
              <a:buNone/>
            </a:pPr>
            <a:r>
              <a:rPr lang="en-US" sz="1600" b="1" dirty="0" smtClean="0">
                <a:solidFill>
                  <a:srgbClr val="FFFFFF"/>
                </a:solidFill>
                <a:latin typeface="Calibri" charset="0"/>
              </a:rPr>
              <a:t>w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	</a:t>
            </a:r>
            <a:r>
              <a:rPr lang="en-US" sz="1600" dirty="0" err="1">
                <a:solidFill>
                  <a:srgbClr val="FFFFFF"/>
                </a:solidFill>
                <a:latin typeface="Calibri" charset="0"/>
              </a:rPr>
              <a:t>aehrc.com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/biomedical-informatics/transformational-bioinformatics/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2612" y="6195971"/>
            <a:ext cx="7357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 smtClean="0"/>
              <a:t>More talks online:                                                 Twitter:</a:t>
            </a:r>
          </a:p>
          <a:p>
            <a:r>
              <a:rPr lang="en-AU" sz="1200" dirty="0" smtClean="0"/>
              <a:t>http://www.slideshare.net/</a:t>
            </a:r>
            <a:r>
              <a:rPr lang="en-AU" sz="1200" dirty="0" err="1" smtClean="0"/>
              <a:t>allPowerde</a:t>
            </a:r>
            <a:r>
              <a:rPr lang="en-AU" sz="1200" dirty="0" smtClean="0"/>
              <a:t>                   @</a:t>
            </a:r>
            <a:r>
              <a:rPr lang="en-AU" sz="1200" dirty="0" err="1" smtClean="0"/>
              <a:t>allPowerde</a:t>
            </a:r>
            <a:endParaRPr lang="en-AU" sz="1200" dirty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25" y="6188656"/>
            <a:ext cx="451550" cy="47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4896036" y="2867025"/>
            <a:ext cx="1882963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Aidan O’Brien</a:t>
            </a: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Bill Wilson</a:t>
            </a:r>
          </a:p>
          <a:p>
            <a:pPr eaLnBrk="1" hangingPunct="1"/>
            <a:r>
              <a:rPr lang="en-US" sz="1100" b="1" dirty="0" err="1" smtClean="0">
                <a:solidFill>
                  <a:schemeClr val="bg1"/>
                </a:solidFill>
              </a:rPr>
              <a:t>Firoz</a:t>
            </a:r>
            <a:r>
              <a:rPr lang="en-US" sz="1100" b="1" dirty="0" smtClean="0">
                <a:solidFill>
                  <a:schemeClr val="bg1"/>
                </a:solidFill>
              </a:rPr>
              <a:t> Anwar</a:t>
            </a: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Neil Saunders</a:t>
            </a:r>
          </a:p>
          <a:p>
            <a:pPr lvl="0" eaLnBrk="1" hangingPunct="1"/>
            <a:r>
              <a:rPr lang="en-AU" sz="900" dirty="0" smtClean="0">
                <a:solidFill>
                  <a:srgbClr val="FFFFFF"/>
                </a:solidFill>
              </a:rPr>
              <a:t>Transformational Bioinformatics Team, CSIRO</a:t>
            </a:r>
            <a:endParaRPr lang="en-AU" sz="900" dirty="0">
              <a:solidFill>
                <a:srgbClr val="FFFFFF"/>
              </a:solidFill>
            </a:endParaRPr>
          </a:p>
          <a:p>
            <a:pPr eaLnBrk="1" hangingPunct="1"/>
            <a:endParaRPr lang="en-US" sz="11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Fabian </a:t>
            </a:r>
            <a:r>
              <a:rPr lang="en-US" sz="1100" b="1" dirty="0">
                <a:solidFill>
                  <a:schemeClr val="bg1"/>
                </a:solidFill>
              </a:rPr>
              <a:t>A. </a:t>
            </a:r>
            <a:r>
              <a:rPr lang="en-US" sz="1100" b="1" dirty="0" err="1" smtClean="0">
                <a:solidFill>
                  <a:schemeClr val="bg1"/>
                </a:solidFill>
              </a:rPr>
              <a:t>Buske</a:t>
            </a:r>
            <a:endParaRPr lang="en-US" sz="1100" b="1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Susan Clark</a:t>
            </a: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Hugh French</a:t>
            </a:r>
          </a:p>
          <a:p>
            <a:pPr eaLnBrk="1" hangingPunct="1"/>
            <a:r>
              <a:rPr lang="en-US" sz="1100" b="1" dirty="0" smtClean="0">
                <a:solidFill>
                  <a:schemeClr val="bg1"/>
                </a:solidFill>
              </a:rPr>
              <a:t>Martin Smith</a:t>
            </a:r>
            <a:endParaRPr lang="en-US" sz="11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sz="900" dirty="0" err="1">
                <a:solidFill>
                  <a:schemeClr val="bg1"/>
                </a:solidFill>
              </a:rPr>
              <a:t>Garvan</a:t>
            </a:r>
            <a:r>
              <a:rPr lang="en-US" sz="900" dirty="0">
                <a:solidFill>
                  <a:schemeClr val="bg1"/>
                </a:solidFill>
              </a:rPr>
              <a:t> Institute of Medical Research</a:t>
            </a:r>
            <a:r>
              <a:rPr lang="en-US" sz="900" dirty="0" smtClean="0">
                <a:solidFill>
                  <a:schemeClr val="bg1"/>
                </a:solidFill>
              </a:rPr>
              <a:t>, Sydney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dirty="0" smtClean="0">
                <a:solidFill>
                  <a:schemeClr val="bg1"/>
                </a:solidFill>
              </a:rPr>
              <a:t>Australia</a:t>
            </a:r>
            <a:endParaRPr lang="en-AU" sz="900" dirty="0">
              <a:solidFill>
                <a:schemeClr val="bg1"/>
              </a:solidFill>
            </a:endParaRPr>
          </a:p>
          <a:p>
            <a:pPr eaLnBrk="1" hangingPunct="1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6978812" y="3586163"/>
            <a:ext cx="1908212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 smtClean="0">
                <a:solidFill>
                  <a:schemeClr val="bg1"/>
                </a:solidFill>
              </a:rPr>
              <a:t>Funding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National Health and Medical Research </a:t>
            </a:r>
            <a:r>
              <a:rPr lang="en-US" sz="900" dirty="0" smtClean="0">
                <a:solidFill>
                  <a:schemeClr val="bg1"/>
                </a:solidFill>
              </a:rPr>
              <a:t>Council;</a:t>
            </a:r>
          </a:p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National Breast Cancer </a:t>
            </a:r>
            <a:r>
              <a:rPr lang="en-US" sz="900" dirty="0" smtClean="0">
                <a:solidFill>
                  <a:schemeClr val="bg1"/>
                </a:solidFill>
              </a:rPr>
              <a:t>Foundation;</a:t>
            </a:r>
          </a:p>
          <a:p>
            <a:pPr eaLnBrk="1" hangingPunct="1"/>
            <a:r>
              <a:rPr lang="en-AU" sz="900" dirty="0">
                <a:solidFill>
                  <a:schemeClr val="bg1"/>
                </a:solidFill>
              </a:rPr>
              <a:t>CSIRO's Transformational </a:t>
            </a:r>
            <a:endParaRPr lang="en-AU" sz="9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AU" sz="900" dirty="0" smtClean="0">
                <a:solidFill>
                  <a:schemeClr val="bg1"/>
                </a:solidFill>
              </a:rPr>
              <a:t>Capability Platform;</a:t>
            </a:r>
          </a:p>
          <a:p>
            <a:pPr eaLnBrk="1" hangingPunct="1"/>
            <a:r>
              <a:rPr lang="en-AU" sz="900" dirty="0" smtClean="0">
                <a:solidFill>
                  <a:schemeClr val="bg1"/>
                </a:solidFill>
              </a:rPr>
              <a:t>CSIRO’s IM&amp;T;</a:t>
            </a:r>
          </a:p>
          <a:p>
            <a:pPr eaLnBrk="1" hangingPunct="1"/>
            <a:r>
              <a:rPr lang="en-AU" sz="900" dirty="0" smtClean="0">
                <a:solidFill>
                  <a:schemeClr val="bg1"/>
                </a:solidFill>
              </a:rPr>
              <a:t>Science </a:t>
            </a:r>
            <a:r>
              <a:rPr lang="en-AU" sz="900" dirty="0">
                <a:solidFill>
                  <a:schemeClr val="bg1"/>
                </a:solidFill>
              </a:rPr>
              <a:t>and Industry Endowment Fund</a:t>
            </a:r>
            <a:endParaRPr lang="en-US" sz="900" dirty="0" smtClean="0">
              <a:solidFill>
                <a:schemeClr val="bg1"/>
              </a:solidFill>
            </a:endParaRPr>
          </a:p>
          <a:p>
            <a:pPr eaLnBrk="1" hangingPunct="1"/>
            <a:endParaRPr lang="en-US" sz="900" dirty="0">
              <a:solidFill>
                <a:schemeClr val="bg1"/>
              </a:solidFill>
            </a:endParaRPr>
          </a:p>
          <a:p>
            <a:pPr eaLnBrk="1" hangingPunct="1"/>
            <a:endParaRPr lang="en-US" sz="900" dirty="0" smtClean="0">
              <a:solidFill>
                <a:schemeClr val="bg1"/>
              </a:solidFill>
            </a:endParaRPr>
          </a:p>
          <a:p>
            <a:pPr eaLnBrk="1" hangingPunct="1"/>
            <a:endParaRPr lang="en-US" sz="900" dirty="0">
              <a:solidFill>
                <a:schemeClr val="bg1"/>
              </a:solidFill>
            </a:endParaRPr>
          </a:p>
          <a:p>
            <a:pPr eaLnBrk="1" hangingPunct="1"/>
            <a:endParaRPr lang="en-US" sz="900" dirty="0" smtClean="0">
              <a:solidFill>
                <a:schemeClr val="bg1"/>
              </a:solidFill>
            </a:endParaRPr>
          </a:p>
          <a:p>
            <a:pPr eaLnBrk="1" hangingPunct="1"/>
            <a:endParaRPr lang="en-US" sz="900" dirty="0">
              <a:solidFill>
                <a:schemeClr val="bg1"/>
              </a:solidFill>
            </a:endParaRPr>
          </a:p>
          <a:p>
            <a:pPr eaLnBrk="1" hangingPunct="1"/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3868" y="6201308"/>
            <a:ext cx="531428" cy="4320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5516" y="185613"/>
            <a:ext cx="3699779" cy="2595315"/>
            <a:chOff x="123469" y="744357"/>
            <a:chExt cx="4590216" cy="3219938"/>
          </a:xfrm>
        </p:grpSpPr>
        <p:sp>
          <p:nvSpPr>
            <p:cNvPr id="37" name="Rounded Rectangle 36"/>
            <p:cNvSpPr/>
            <p:nvPr/>
          </p:nvSpPr>
          <p:spPr>
            <a:xfrm>
              <a:off x="123469" y="744357"/>
              <a:ext cx="4590216" cy="3219938"/>
            </a:xfrm>
            <a:prstGeom prst="roundRect">
              <a:avLst>
                <a:gd name="adj" fmla="val 695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66856" y="850942"/>
              <a:ext cx="3782183" cy="517005"/>
              <a:chOff x="287524" y="1873777"/>
              <a:chExt cx="5216890" cy="713123"/>
            </a:xfrm>
          </p:grpSpPr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2848769" y="1910482"/>
                <a:ext cx="2655645" cy="55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dirty="0" err="1"/>
                  <a:t>Buske</a:t>
                </a:r>
                <a:r>
                  <a:rPr lang="en-US" sz="1000" dirty="0"/>
                  <a:t> et al., </a:t>
                </a:r>
                <a:r>
                  <a:rPr lang="en-US" sz="1000" dirty="0" smtClean="0"/>
                  <a:t>Bioinformatics Jan </a:t>
                </a:r>
                <a:r>
                  <a:rPr lang="en-US" sz="1000" dirty="0"/>
                  <a:t>2014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524" y="1873777"/>
                <a:ext cx="2565189" cy="71312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66856" y="1483441"/>
              <a:ext cx="3782183" cy="1802893"/>
              <a:chOff x="287524" y="1873777"/>
              <a:chExt cx="5216890" cy="248679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2848769" y="1910483"/>
                <a:ext cx="2655645" cy="684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/>
                  <a:t>O’Brien </a:t>
                </a:r>
                <a:r>
                  <a:rPr lang="en-US" sz="1000" dirty="0"/>
                  <a:t>et al., </a:t>
                </a:r>
                <a:r>
                  <a:rPr lang="en-US" sz="1000" i="1" dirty="0" smtClean="0"/>
                  <a:t>under review</a:t>
                </a:r>
                <a:endParaRPr lang="en-US" sz="1000" i="1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524" y="1873777"/>
                <a:ext cx="2565189" cy="71312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2848769" y="3570520"/>
                <a:ext cx="2655645" cy="684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/>
                  <a:t>Dunne et </a:t>
                </a:r>
                <a:r>
                  <a:rPr lang="en-US" sz="1000" dirty="0"/>
                  <a:t>al., </a:t>
                </a:r>
                <a:r>
                  <a:rPr lang="en-US" sz="1000" i="1" dirty="0" smtClean="0"/>
                  <a:t>in preparation</a:t>
                </a:r>
                <a:endParaRPr lang="en-US" sz="1000" i="1" dirty="0"/>
              </a:p>
            </p:txBody>
          </p:sp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1007694" y="3570521"/>
                <a:ext cx="2655645" cy="79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200" dirty="0" err="1" smtClean="0"/>
                  <a:t>FullySIC</a:t>
                </a:r>
                <a:endParaRPr lang="en-US" sz="1200" dirty="0" smtClean="0"/>
              </a:p>
              <a:p>
                <a:r>
                  <a:rPr lang="en-US" sz="600" dirty="0" err="1" smtClean="0"/>
                  <a:t>Epistatic</a:t>
                </a:r>
                <a:r>
                  <a:rPr lang="en-US" sz="600" dirty="0" smtClean="0"/>
                  <a:t> Gene Network </a:t>
                </a:r>
              </a:p>
              <a:p>
                <a:r>
                  <a:rPr lang="en-US" sz="600" dirty="0" smtClean="0"/>
                  <a:t>modelling</a:t>
                </a:r>
                <a:endParaRPr lang="en-US" sz="300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66856" y="2109185"/>
              <a:ext cx="3782183" cy="1753136"/>
              <a:chOff x="287524" y="1873777"/>
              <a:chExt cx="5216890" cy="2418162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2848769" y="1910482"/>
                <a:ext cx="2655645" cy="339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/>
                  <a:t>Saunders </a:t>
                </a:r>
                <a:r>
                  <a:rPr lang="en-US" sz="1000" dirty="0"/>
                  <a:t>et al., </a:t>
                </a:r>
                <a:r>
                  <a:rPr lang="en-US" sz="1000" i="1" dirty="0"/>
                  <a:t>in preparation</a:t>
                </a:r>
                <a:endParaRPr lang="en-US" sz="1000" dirty="0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524" y="1873777"/>
                <a:ext cx="2565189" cy="71312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8" name="Rectangle 6"/>
              <p:cNvSpPr>
                <a:spLocks noChangeArrowheads="1"/>
              </p:cNvSpPr>
              <p:nvPr/>
            </p:nvSpPr>
            <p:spPr bwMode="auto">
              <a:xfrm>
                <a:off x="2848769" y="3607229"/>
                <a:ext cx="2655645" cy="684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/>
                  <a:t>Anwar </a:t>
                </a:r>
                <a:r>
                  <a:rPr lang="en-US" sz="1000" dirty="0"/>
                  <a:t>et al., </a:t>
                </a:r>
                <a:r>
                  <a:rPr lang="en-US" sz="1000" i="1" dirty="0"/>
                  <a:t>in preparation</a:t>
                </a:r>
                <a:endParaRPr lang="en-US" sz="1000" dirty="0"/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89" t="11970" r="11970" b="10089"/>
          <a:stretch/>
        </p:blipFill>
        <p:spPr>
          <a:xfrm>
            <a:off x="5004048" y="171117"/>
            <a:ext cx="3708083" cy="24747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978812" y="2865830"/>
            <a:ext cx="180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Piotr </a:t>
            </a:r>
            <a:r>
              <a:rPr lang="en-US" sz="1100" b="1" dirty="0" err="1">
                <a:solidFill>
                  <a:srgbClr val="FFFFFF"/>
                </a:solidFill>
              </a:rPr>
              <a:t>Szul</a:t>
            </a:r>
            <a:endParaRPr lang="en-US" sz="1100" b="1" dirty="0">
              <a:solidFill>
                <a:srgbClr val="FFFFFF"/>
              </a:solidFill>
            </a:endParaRPr>
          </a:p>
          <a:p>
            <a:pPr lvl="0"/>
            <a:r>
              <a:rPr lang="en-US" sz="1100" b="1" dirty="0">
                <a:solidFill>
                  <a:srgbClr val="FFFFFF"/>
                </a:solidFill>
              </a:rPr>
              <a:t>Tomasz </a:t>
            </a:r>
            <a:r>
              <a:rPr lang="en-US" sz="1100" b="1" dirty="0" err="1">
                <a:solidFill>
                  <a:srgbClr val="FFFFFF"/>
                </a:solidFill>
              </a:rPr>
              <a:t>Bednarz</a:t>
            </a:r>
            <a:endParaRPr lang="en-AU" sz="1100" b="1" dirty="0">
              <a:solidFill>
                <a:srgbClr val="FFFFFF"/>
              </a:solidFill>
            </a:endParaRPr>
          </a:p>
          <a:p>
            <a:pPr lvl="0"/>
            <a:r>
              <a:rPr lang="en-AU" sz="900" dirty="0">
                <a:solidFill>
                  <a:srgbClr val="FFFFFF"/>
                </a:solidFill>
              </a:rPr>
              <a:t>Computational Informatics, CSIRO, Australia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732090" y="2247923"/>
            <a:ext cx="1551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 err="1" smtClean="0"/>
              <a:t>GOdistinct</a:t>
            </a:r>
            <a:endParaRPr lang="en-US" sz="1200" dirty="0" smtClean="0"/>
          </a:p>
          <a:p>
            <a:r>
              <a:rPr lang="en-US" sz="600" dirty="0" smtClean="0"/>
              <a:t>GO Enrichment or </a:t>
            </a:r>
            <a:r>
              <a:rPr lang="en-US" sz="600" dirty="0" err="1"/>
              <a:t>g</a:t>
            </a:r>
            <a:r>
              <a:rPr lang="en-US" sz="600" dirty="0" err="1" smtClean="0"/>
              <a:t>enesets</a:t>
            </a:r>
            <a:r>
              <a:rPr lang="en-US" sz="600" dirty="0" smtClean="0"/>
              <a:t> </a:t>
            </a:r>
          </a:p>
          <a:p>
            <a:r>
              <a:rPr lang="en-US" sz="600" dirty="0" smtClean="0"/>
              <a:t>with distinctive function</a:t>
            </a:r>
            <a:endParaRPr lang="en-US" sz="300" dirty="0"/>
          </a:p>
        </p:txBody>
      </p:sp>
      <p:sp>
        <p:nvSpPr>
          <p:cNvPr id="3" name="Rounded Rectangle 2"/>
          <p:cNvSpPr/>
          <p:nvPr/>
        </p:nvSpPr>
        <p:spPr>
          <a:xfrm>
            <a:off x="311258" y="1795215"/>
            <a:ext cx="420832" cy="409649"/>
          </a:xfrm>
          <a:prstGeom prst="roundRect">
            <a:avLst>
              <a:gd name="adj" fmla="val 25572"/>
            </a:avLst>
          </a:prstGeom>
          <a:noFill/>
          <a:ln>
            <a:solidFill>
              <a:schemeClr val="accent4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11258" y="2290873"/>
            <a:ext cx="420832" cy="409649"/>
          </a:xfrm>
          <a:prstGeom prst="roundRect">
            <a:avLst>
              <a:gd name="adj" fmla="val 25572"/>
            </a:avLst>
          </a:prstGeom>
          <a:noFill/>
          <a:ln>
            <a:solidFill>
              <a:schemeClr val="accent4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78"/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32" y="1844824"/>
            <a:ext cx="312836" cy="31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8"/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32" y="2355960"/>
            <a:ext cx="312836" cy="31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Presentation title  |  Presenter name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7980B0-0C3B-5446-94D9-6D773BC46BC1}" type="slidenum">
              <a:rPr lang="en-US" smtClean="0"/>
              <a:pPr>
                <a:defRPr/>
              </a:pPr>
              <a:t>16</a:t>
            </a:fld>
            <a:r>
              <a:rPr lang="en-US" smtClean="0"/>
              <a:t>  |</a:t>
            </a:r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71972" y="2070985"/>
            <a:ext cx="8531522" cy="2968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9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VariantSpark</a:t>
            </a:r>
            <a:r>
              <a:rPr lang="en-US" dirty="0" smtClean="0"/>
              <a:t>|  Denis C. Bauer @</a:t>
            </a:r>
            <a:r>
              <a:rPr lang="en-US" dirty="0" err="1" smtClean="0"/>
              <a:t>allPowerde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E92395-7212-844C-AEC7-803B88ABAC8D}" type="slidenum">
              <a:rPr lang="en-US" smtClean="0"/>
              <a:pPr>
                <a:defRPr/>
              </a:pPr>
              <a:t>2</a:t>
            </a:fld>
            <a:r>
              <a:rPr lang="en-US" smtClean="0"/>
              <a:t>  |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2708920"/>
            <a:ext cx="73595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r>
              <a:rPr lang="en-US" dirty="0" smtClean="0">
                <a:solidFill>
                  <a:schemeClr val="bg1"/>
                </a:solidFill>
              </a:rPr>
              <a:t>:  CSIRO, NGSANE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err="1" smtClean="0">
                <a:solidFill>
                  <a:schemeClr val="bg1"/>
                </a:solidFill>
              </a:rPr>
              <a:t>VariantSpark</a:t>
            </a:r>
            <a:r>
              <a:rPr lang="en-US" dirty="0" smtClean="0">
                <a:solidFill>
                  <a:schemeClr val="bg1"/>
                </a:solidFill>
              </a:rPr>
              <a:t>: rational overview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Whole Genome Analysis</a:t>
            </a:r>
            <a:r>
              <a:rPr lang="en-US" dirty="0" smtClean="0">
                <a:solidFill>
                  <a:schemeClr val="bg1"/>
                </a:solidFill>
              </a:rPr>
              <a:t>: Clustering samples by ethnicity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 descr="CSIRO_AusMap_FINAL-WEB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6536" y="730274"/>
            <a:ext cx="5965944" cy="5448895"/>
          </a:xfrm>
          <a:prstGeom prst="rect">
            <a:avLst/>
          </a:prstGeom>
        </p:spPr>
      </p:pic>
      <p:sp>
        <p:nvSpPr>
          <p:cNvPr id="165" name="Title 1"/>
          <p:cNvSpPr txBox="1">
            <a:spLocks/>
          </p:cNvSpPr>
          <p:nvPr/>
        </p:nvSpPr>
        <p:spPr>
          <a:xfrm>
            <a:off x="360363" y="269875"/>
            <a:ext cx="8459787" cy="85725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CSIRO: Australia’s government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research agency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346311" y="1042156"/>
            <a:ext cx="2587083" cy="787764"/>
          </a:xfrm>
          <a:prstGeom prst="roundRect">
            <a:avLst>
              <a:gd name="adj" fmla="val 138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ctr">
            <a:noAutofit/>
          </a:bodyPr>
          <a:lstStyle/>
          <a:p>
            <a:pPr lvl="0">
              <a:tabLst>
                <a:tab pos="2430000" algn="r"/>
              </a:tabLst>
            </a:pPr>
            <a:r>
              <a:rPr lang="en-US" sz="2400" b="1" dirty="0">
                <a:solidFill>
                  <a:srgbClr val="FFFFFF"/>
                </a:solidFill>
              </a:rPr>
              <a:t>Top 10 </a:t>
            </a:r>
            <a:r>
              <a:rPr lang="en-US" dirty="0">
                <a:solidFill>
                  <a:srgbClr val="FFFFFF"/>
                </a:solidFill>
              </a:rPr>
              <a:t>applied research agency </a:t>
            </a:r>
            <a:r>
              <a:rPr lang="en-US" dirty="0" smtClean="0">
                <a:solidFill>
                  <a:srgbClr val="FFFFFF"/>
                </a:solidFill>
              </a:rPr>
              <a:t>globally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346311" y="3767529"/>
            <a:ext cx="2587083" cy="1181272"/>
          </a:xfrm>
          <a:prstGeom prst="roundRect">
            <a:avLst>
              <a:gd name="adj" fmla="val 106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ctr">
            <a:noAutofit/>
          </a:bodyPr>
          <a:lstStyle/>
          <a:p>
            <a:pPr lvl="0">
              <a:tabLst>
                <a:tab pos="2430000" algn="r"/>
              </a:tabLst>
            </a:pPr>
            <a:r>
              <a:rPr lang="en-US" sz="2400" b="1" dirty="0">
                <a:solidFill>
                  <a:srgbClr val="FFFFFF"/>
                </a:solidFill>
              </a:rPr>
              <a:t>2000+ </a:t>
            </a:r>
            <a:r>
              <a:rPr lang="en-US" dirty="0">
                <a:solidFill>
                  <a:srgbClr val="FFFFFF"/>
                </a:solidFill>
              </a:rPr>
              <a:t>industry partners totaling </a:t>
            </a:r>
            <a:r>
              <a:rPr lang="en-US" sz="2400" b="1" dirty="0">
                <a:solidFill>
                  <a:srgbClr val="FFFFFF"/>
                </a:solidFill>
              </a:rPr>
              <a:t>$220M+</a:t>
            </a:r>
            <a:r>
              <a:rPr lang="en-US" dirty="0">
                <a:solidFill>
                  <a:srgbClr val="FFFFFF"/>
                </a:solidFill>
              </a:rPr>
              <a:t> per </a:t>
            </a:r>
            <a:r>
              <a:rPr lang="en-US" dirty="0" smtClean="0">
                <a:solidFill>
                  <a:srgbClr val="FFFFFF"/>
                </a:solidFill>
              </a:rPr>
              <a:t>year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46311" y="1887999"/>
            <a:ext cx="2587083" cy="1821451"/>
          </a:xfrm>
          <a:prstGeom prst="roundRect">
            <a:avLst>
              <a:gd name="adj" fmla="val 539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ctr">
            <a:noAutofit/>
          </a:bodyPr>
          <a:lstStyle/>
          <a:p>
            <a:pPr lvl="0">
              <a:tabLst>
                <a:tab pos="2430000" algn="r"/>
              </a:tabLst>
            </a:pPr>
            <a:r>
              <a:rPr lang="en-US" sz="2400" b="1" dirty="0">
                <a:solidFill>
                  <a:srgbClr val="FFFFFF"/>
                </a:solidFill>
              </a:rPr>
              <a:t>Top 1% </a:t>
            </a:r>
            <a:r>
              <a:rPr lang="en-US" dirty="0">
                <a:solidFill>
                  <a:srgbClr val="FFFFFF"/>
                </a:solidFill>
              </a:rPr>
              <a:t>of global research institutions in </a:t>
            </a:r>
            <a:r>
              <a:rPr lang="en-US" sz="2400" b="1" dirty="0">
                <a:solidFill>
                  <a:srgbClr val="FFFFFF"/>
                </a:solidFill>
              </a:rPr>
              <a:t>14</a:t>
            </a:r>
            <a:r>
              <a:rPr lang="en-US" dirty="0">
                <a:solidFill>
                  <a:srgbClr val="FFFFFF"/>
                </a:solidFill>
              </a:rPr>
              <a:t> of </a:t>
            </a:r>
            <a:r>
              <a:rPr lang="en-US" sz="2400" b="1" dirty="0">
                <a:solidFill>
                  <a:srgbClr val="FFFFFF"/>
                </a:solidFill>
              </a:rPr>
              <a:t>22</a:t>
            </a:r>
            <a:r>
              <a:rPr lang="en-US" dirty="0">
                <a:solidFill>
                  <a:srgbClr val="FFFFFF"/>
                </a:solidFill>
              </a:rPr>
              <a:t> research fields</a:t>
            </a:r>
          </a:p>
          <a:p>
            <a:pPr lvl="0">
              <a:tabLst>
                <a:tab pos="2430000" algn="r"/>
              </a:tabLst>
            </a:pPr>
            <a:r>
              <a:rPr lang="en-US" sz="2400" b="1" dirty="0">
                <a:solidFill>
                  <a:srgbClr val="FFFFFF"/>
                </a:solidFill>
              </a:rPr>
              <a:t>Top 0.1% </a:t>
            </a:r>
            <a:r>
              <a:rPr lang="en-US" dirty="0">
                <a:solidFill>
                  <a:srgbClr val="FFFFFF"/>
                </a:solidFill>
              </a:rPr>
              <a:t>in </a:t>
            </a:r>
            <a:r>
              <a:rPr lang="en-US" sz="2400" b="1" dirty="0">
                <a:solidFill>
                  <a:srgbClr val="FFFFFF"/>
                </a:solidFill>
              </a:rPr>
              <a:t>4</a:t>
            </a:r>
            <a:r>
              <a:rPr lang="en-US" dirty="0">
                <a:solidFill>
                  <a:srgbClr val="FFFFFF"/>
                </a:solidFill>
              </a:rPr>
              <a:t> research </a:t>
            </a:r>
            <a:r>
              <a:rPr lang="en-US" dirty="0" smtClean="0">
                <a:solidFill>
                  <a:srgbClr val="FFFFFF"/>
                </a:solidFill>
              </a:rPr>
              <a:t>fields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346311" y="5006880"/>
            <a:ext cx="3071026" cy="1371406"/>
          </a:xfrm>
          <a:prstGeom prst="roundRect">
            <a:avLst>
              <a:gd name="adj" fmla="val 837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ctr">
            <a:noAutofit/>
          </a:bodyPr>
          <a:lstStyle/>
          <a:p>
            <a:pPr lvl="0">
              <a:tabLst>
                <a:tab pos="2430000" algn="r"/>
              </a:tabLst>
            </a:pPr>
            <a:r>
              <a:rPr lang="en-US" sz="2400" b="1" dirty="0">
                <a:solidFill>
                  <a:srgbClr val="FFFFFF"/>
                </a:solidFill>
              </a:rPr>
              <a:t>Key connector </a:t>
            </a:r>
            <a:r>
              <a:rPr lang="en-US" dirty="0">
                <a:solidFill>
                  <a:srgbClr val="FFFFFF"/>
                </a:solidFill>
              </a:rPr>
              <a:t>of Australian institutions </a:t>
            </a:r>
            <a:r>
              <a:rPr lang="en-US" dirty="0" smtClean="0">
                <a:solidFill>
                  <a:srgbClr val="FFFFFF"/>
                </a:solidFill>
              </a:rPr>
              <a:t>in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6</a:t>
            </a:r>
            <a:r>
              <a:rPr lang="en-US" dirty="0" smtClean="0">
                <a:solidFill>
                  <a:srgbClr val="FFFFFF"/>
                </a:solidFill>
              </a:rPr>
              <a:t> research </a:t>
            </a:r>
            <a:r>
              <a:rPr lang="en-US" dirty="0">
                <a:solidFill>
                  <a:srgbClr val="FFFFFF"/>
                </a:solidFill>
              </a:rPr>
              <a:t>fields according to network analysis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863" y="6503988"/>
            <a:ext cx="6083300" cy="123825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VariantSpark</a:t>
            </a:r>
            <a:r>
              <a:rPr lang="en-US" dirty="0" smtClean="0"/>
              <a:t>|  Denis C. Bauer @</a:t>
            </a:r>
            <a:r>
              <a:rPr lang="en-US" dirty="0" err="1" smtClean="0"/>
              <a:t>allPowerde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Our track record: </a:t>
            </a:r>
            <a:r>
              <a:rPr lang="en-AU" b="0" dirty="0" smtClean="0"/>
              <a:t>top inventions</a:t>
            </a:r>
            <a:endParaRPr lang="en-AU" b="0" dirty="0"/>
          </a:p>
        </p:txBody>
      </p:sp>
      <p:sp>
        <p:nvSpPr>
          <p:cNvPr id="308" name="Rounded Rectangle 307"/>
          <p:cNvSpPr/>
          <p:nvPr/>
        </p:nvSpPr>
        <p:spPr>
          <a:xfrm>
            <a:off x="359999" y="1010654"/>
            <a:ext cx="8460363" cy="4699552"/>
          </a:xfrm>
          <a:prstGeom prst="roundRect">
            <a:avLst>
              <a:gd name="adj" fmla="val 2774"/>
            </a:avLst>
          </a:prstGeom>
          <a:solidFill>
            <a:srgbClr val="008DA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54000" rtlCol="0" anchor="t" anchorCtr="0">
            <a:noAutofit/>
          </a:bodyPr>
          <a:lstStyle/>
          <a:p>
            <a:pPr algn="ctr">
              <a:tabLst>
                <a:tab pos="2430000" algn="r"/>
              </a:tabLst>
            </a:pP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843210" y="1898229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4. EXTENDED </a:t>
            </a:r>
            <a:br>
              <a:rPr lang="en-AU" sz="2000" b="1" dirty="0" smtClean="0">
                <a:solidFill>
                  <a:schemeClr val="accent2"/>
                </a:solidFill>
                <a:latin typeface="+mn-lt"/>
              </a:rPr>
            </a:br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WEAR CONTACTS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2592099" y="1896934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2. POLYMER BANKNOTES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4733941" y="1897199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3. RELENZA </a:t>
            </a:r>
            <a:br>
              <a:rPr lang="en-AU" sz="2000" b="1" dirty="0" smtClean="0">
                <a:solidFill>
                  <a:schemeClr val="accent2"/>
                </a:solidFill>
                <a:latin typeface="+mn-lt"/>
              </a:rPr>
            </a:br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FLU VACCINE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482452" y="3298452"/>
            <a:ext cx="1857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chemeClr val="accent2"/>
                </a:solidFill>
                <a:latin typeface="+mn-lt"/>
              </a:rPr>
              <a:t>1. Fast WLAN</a:t>
            </a:r>
            <a:br>
              <a:rPr lang="en-AU" sz="2400" b="1" dirty="0" smtClean="0">
                <a:solidFill>
                  <a:schemeClr val="accent2"/>
                </a:solidFill>
                <a:latin typeface="+mn-lt"/>
              </a:rPr>
            </a:br>
            <a:r>
              <a:rPr lang="en-AU" sz="2000" dirty="0" smtClean="0">
                <a:solidFill>
                  <a:schemeClr val="accent2"/>
                </a:solidFill>
                <a:latin typeface="+mn-lt"/>
              </a:rPr>
              <a:t>Wireless Local Area Network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2579742" y="3540934"/>
            <a:ext cx="24589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5. AEROGARD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4733941" y="3540934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6. TOTAL </a:t>
            </a:r>
            <a:br>
              <a:rPr lang="en-AU" sz="2000" b="1" dirty="0" smtClean="0">
                <a:solidFill>
                  <a:schemeClr val="accent2"/>
                </a:solidFill>
                <a:latin typeface="+mn-lt"/>
              </a:rPr>
            </a:br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WELLBEING DIET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6843210" y="3531758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7. RAFT POLYMERISATION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2640877" y="5094068"/>
            <a:ext cx="24589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8. BARLEYMAX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733941" y="5094068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9. SELF TWISTING YARN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6843210" y="5094068"/>
            <a:ext cx="245899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10. SOFTLY </a:t>
            </a:r>
            <a:br>
              <a:rPr lang="en-AU" sz="2000" b="1" dirty="0" smtClean="0">
                <a:solidFill>
                  <a:schemeClr val="accent2"/>
                </a:solidFill>
                <a:latin typeface="+mn-lt"/>
              </a:rPr>
            </a:br>
            <a:r>
              <a:rPr lang="en-AU" sz="2000" b="1" dirty="0" smtClean="0">
                <a:solidFill>
                  <a:schemeClr val="accent2"/>
                </a:solidFill>
                <a:latin typeface="+mn-lt"/>
              </a:rPr>
              <a:t>WASHING LIQUID</a:t>
            </a:r>
          </a:p>
        </p:txBody>
      </p:sp>
      <p:pic>
        <p:nvPicPr>
          <p:cNvPr id="319" name="Picture 1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8954" y="1163782"/>
            <a:ext cx="757181" cy="66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0" name="Picture 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67974" y="2806251"/>
            <a:ext cx="927672" cy="6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" name="Picture 2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1300" y="2869447"/>
            <a:ext cx="857469" cy="66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2" name="Picture 2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2552" y="4380393"/>
            <a:ext cx="486401" cy="6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3" name="Picture 26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44395" y="4409776"/>
            <a:ext cx="822369" cy="671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4" name="Group 63"/>
          <p:cNvGrpSpPr/>
          <p:nvPr/>
        </p:nvGrpSpPr>
        <p:grpSpPr>
          <a:xfrm>
            <a:off x="6826543" y="1142054"/>
            <a:ext cx="797297" cy="676950"/>
            <a:chOff x="7666764" y="1010654"/>
            <a:chExt cx="797297" cy="676950"/>
          </a:xfrm>
        </p:grpSpPr>
        <p:sp>
          <p:nvSpPr>
            <p:cNvPr id="325" name="Freeform 324"/>
            <p:cNvSpPr/>
            <p:nvPr/>
          </p:nvSpPr>
          <p:spPr>
            <a:xfrm>
              <a:off x="7724775" y="1257300"/>
              <a:ext cx="661988" cy="390525"/>
            </a:xfrm>
            <a:custGeom>
              <a:avLst/>
              <a:gdLst>
                <a:gd name="connsiteX0" fmla="*/ 0 w 661988"/>
                <a:gd name="connsiteY0" fmla="*/ 195263 h 390525"/>
                <a:gd name="connsiteX1" fmla="*/ 0 w 661988"/>
                <a:gd name="connsiteY1" fmla="*/ 195263 h 390525"/>
                <a:gd name="connsiteX2" fmla="*/ 14288 w 661988"/>
                <a:gd name="connsiteY2" fmla="*/ 211931 h 390525"/>
                <a:gd name="connsiteX3" fmla="*/ 28575 w 661988"/>
                <a:gd name="connsiteY3" fmla="*/ 233363 h 390525"/>
                <a:gd name="connsiteX4" fmla="*/ 35719 w 661988"/>
                <a:gd name="connsiteY4" fmla="*/ 238125 h 390525"/>
                <a:gd name="connsiteX5" fmla="*/ 52388 w 661988"/>
                <a:gd name="connsiteY5" fmla="*/ 254794 h 390525"/>
                <a:gd name="connsiteX6" fmla="*/ 64294 w 661988"/>
                <a:gd name="connsiteY6" fmla="*/ 266700 h 390525"/>
                <a:gd name="connsiteX7" fmla="*/ 73819 w 661988"/>
                <a:gd name="connsiteY7" fmla="*/ 278606 h 390525"/>
                <a:gd name="connsiteX8" fmla="*/ 80963 w 661988"/>
                <a:gd name="connsiteY8" fmla="*/ 292894 h 390525"/>
                <a:gd name="connsiteX9" fmla="*/ 92869 w 661988"/>
                <a:gd name="connsiteY9" fmla="*/ 304800 h 390525"/>
                <a:gd name="connsiteX10" fmla="*/ 100013 w 661988"/>
                <a:gd name="connsiteY10" fmla="*/ 319088 h 390525"/>
                <a:gd name="connsiteX11" fmla="*/ 100013 w 661988"/>
                <a:gd name="connsiteY11" fmla="*/ 321469 h 390525"/>
                <a:gd name="connsiteX12" fmla="*/ 102394 w 661988"/>
                <a:gd name="connsiteY12" fmla="*/ 321469 h 390525"/>
                <a:gd name="connsiteX13" fmla="*/ 121444 w 661988"/>
                <a:gd name="connsiteY13" fmla="*/ 328613 h 390525"/>
                <a:gd name="connsiteX14" fmla="*/ 138113 w 661988"/>
                <a:gd name="connsiteY14" fmla="*/ 335756 h 390525"/>
                <a:gd name="connsiteX15" fmla="*/ 157163 w 661988"/>
                <a:gd name="connsiteY15" fmla="*/ 340519 h 390525"/>
                <a:gd name="connsiteX16" fmla="*/ 178594 w 661988"/>
                <a:gd name="connsiteY16" fmla="*/ 345281 h 390525"/>
                <a:gd name="connsiteX17" fmla="*/ 192881 w 661988"/>
                <a:gd name="connsiteY17" fmla="*/ 350044 h 390525"/>
                <a:gd name="connsiteX18" fmla="*/ 204788 w 661988"/>
                <a:gd name="connsiteY18" fmla="*/ 352425 h 390525"/>
                <a:gd name="connsiteX19" fmla="*/ 214313 w 661988"/>
                <a:gd name="connsiteY19" fmla="*/ 354806 h 390525"/>
                <a:gd name="connsiteX20" fmla="*/ 221456 w 661988"/>
                <a:gd name="connsiteY20" fmla="*/ 357188 h 390525"/>
                <a:gd name="connsiteX21" fmla="*/ 235744 w 661988"/>
                <a:gd name="connsiteY21" fmla="*/ 359569 h 390525"/>
                <a:gd name="connsiteX22" fmla="*/ 245269 w 661988"/>
                <a:gd name="connsiteY22" fmla="*/ 361950 h 390525"/>
                <a:gd name="connsiteX23" fmla="*/ 266700 w 661988"/>
                <a:gd name="connsiteY23" fmla="*/ 371475 h 390525"/>
                <a:gd name="connsiteX24" fmla="*/ 273844 w 661988"/>
                <a:gd name="connsiteY24" fmla="*/ 373856 h 390525"/>
                <a:gd name="connsiteX25" fmla="*/ 288131 w 661988"/>
                <a:gd name="connsiteY25" fmla="*/ 383381 h 390525"/>
                <a:gd name="connsiteX26" fmla="*/ 295275 w 661988"/>
                <a:gd name="connsiteY26" fmla="*/ 388144 h 390525"/>
                <a:gd name="connsiteX27" fmla="*/ 302419 w 661988"/>
                <a:gd name="connsiteY27" fmla="*/ 390525 h 390525"/>
                <a:gd name="connsiteX28" fmla="*/ 304800 w 661988"/>
                <a:gd name="connsiteY28" fmla="*/ 390525 h 390525"/>
                <a:gd name="connsiteX29" fmla="*/ 400050 w 661988"/>
                <a:gd name="connsiteY29" fmla="*/ 388144 h 390525"/>
                <a:gd name="connsiteX30" fmla="*/ 421481 w 661988"/>
                <a:gd name="connsiteY30" fmla="*/ 378619 h 390525"/>
                <a:gd name="connsiteX31" fmla="*/ 428625 w 661988"/>
                <a:gd name="connsiteY31" fmla="*/ 376238 h 390525"/>
                <a:gd name="connsiteX32" fmla="*/ 445294 w 661988"/>
                <a:gd name="connsiteY32" fmla="*/ 366713 h 390525"/>
                <a:gd name="connsiteX33" fmla="*/ 459581 w 661988"/>
                <a:gd name="connsiteY33" fmla="*/ 361950 h 390525"/>
                <a:gd name="connsiteX34" fmla="*/ 469106 w 661988"/>
                <a:gd name="connsiteY34" fmla="*/ 361950 h 390525"/>
                <a:gd name="connsiteX35" fmla="*/ 597694 w 661988"/>
                <a:gd name="connsiteY35" fmla="*/ 285750 h 390525"/>
                <a:gd name="connsiteX36" fmla="*/ 661988 w 661988"/>
                <a:gd name="connsiteY36" fmla="*/ 197644 h 390525"/>
                <a:gd name="connsiteX37" fmla="*/ 597694 w 661988"/>
                <a:gd name="connsiteY37" fmla="*/ 121444 h 390525"/>
                <a:gd name="connsiteX38" fmla="*/ 507206 w 661988"/>
                <a:gd name="connsiteY38" fmla="*/ 54769 h 390525"/>
                <a:gd name="connsiteX39" fmla="*/ 421481 w 661988"/>
                <a:gd name="connsiteY39" fmla="*/ 16669 h 390525"/>
                <a:gd name="connsiteX40" fmla="*/ 328613 w 661988"/>
                <a:gd name="connsiteY40" fmla="*/ 0 h 390525"/>
                <a:gd name="connsiteX41" fmla="*/ 235744 w 661988"/>
                <a:gd name="connsiteY41" fmla="*/ 16669 h 390525"/>
                <a:gd name="connsiteX42" fmla="*/ 128588 w 661988"/>
                <a:gd name="connsiteY42" fmla="*/ 64294 h 390525"/>
                <a:gd name="connsiteX43" fmla="*/ 0 w 661988"/>
                <a:gd name="connsiteY43" fmla="*/ 1952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1988" h="390525">
                  <a:moveTo>
                    <a:pt x="0" y="195263"/>
                  </a:moveTo>
                  <a:lnTo>
                    <a:pt x="0" y="195263"/>
                  </a:lnTo>
                  <a:cubicBezTo>
                    <a:pt x="4763" y="200819"/>
                    <a:pt x="9826" y="206131"/>
                    <a:pt x="14288" y="211931"/>
                  </a:cubicBezTo>
                  <a:cubicBezTo>
                    <a:pt x="14297" y="211942"/>
                    <a:pt x="26190" y="229785"/>
                    <a:pt x="28575" y="233363"/>
                  </a:cubicBezTo>
                  <a:cubicBezTo>
                    <a:pt x="30162" y="235744"/>
                    <a:pt x="33592" y="236211"/>
                    <a:pt x="35719" y="238125"/>
                  </a:cubicBezTo>
                  <a:cubicBezTo>
                    <a:pt x="41560" y="243382"/>
                    <a:pt x="46832" y="249238"/>
                    <a:pt x="52388" y="254794"/>
                  </a:cubicBezTo>
                  <a:cubicBezTo>
                    <a:pt x="68263" y="270669"/>
                    <a:pt x="45243" y="254001"/>
                    <a:pt x="64294" y="266700"/>
                  </a:cubicBezTo>
                  <a:cubicBezTo>
                    <a:pt x="68930" y="280609"/>
                    <a:pt x="63047" y="267834"/>
                    <a:pt x="73819" y="278606"/>
                  </a:cubicBezTo>
                  <a:cubicBezTo>
                    <a:pt x="80639" y="285426"/>
                    <a:pt x="77091" y="285151"/>
                    <a:pt x="80963" y="292894"/>
                  </a:cubicBezTo>
                  <a:cubicBezTo>
                    <a:pt x="84932" y="300833"/>
                    <a:pt x="85724" y="300037"/>
                    <a:pt x="92869" y="304800"/>
                  </a:cubicBezTo>
                  <a:cubicBezTo>
                    <a:pt x="97524" y="311783"/>
                    <a:pt x="98041" y="311202"/>
                    <a:pt x="100013" y="319088"/>
                  </a:cubicBezTo>
                  <a:cubicBezTo>
                    <a:pt x="100206" y="319858"/>
                    <a:pt x="100013" y="320675"/>
                    <a:pt x="100013" y="321469"/>
                  </a:cubicBezTo>
                  <a:lnTo>
                    <a:pt x="102394" y="321469"/>
                  </a:lnTo>
                  <a:cubicBezTo>
                    <a:pt x="108744" y="323850"/>
                    <a:pt x="115184" y="326005"/>
                    <a:pt x="121444" y="328613"/>
                  </a:cubicBezTo>
                  <a:cubicBezTo>
                    <a:pt x="133772" y="333749"/>
                    <a:pt x="127207" y="332782"/>
                    <a:pt x="138113" y="335756"/>
                  </a:cubicBezTo>
                  <a:cubicBezTo>
                    <a:pt x="144428" y="337478"/>
                    <a:pt x="150813" y="338931"/>
                    <a:pt x="157163" y="340519"/>
                  </a:cubicBezTo>
                  <a:cubicBezTo>
                    <a:pt x="170757" y="343918"/>
                    <a:pt x="166373" y="341614"/>
                    <a:pt x="178594" y="345281"/>
                  </a:cubicBezTo>
                  <a:cubicBezTo>
                    <a:pt x="183402" y="346724"/>
                    <a:pt x="188119" y="348456"/>
                    <a:pt x="192881" y="350044"/>
                  </a:cubicBezTo>
                  <a:cubicBezTo>
                    <a:pt x="196721" y="351324"/>
                    <a:pt x="200837" y="351547"/>
                    <a:pt x="204788" y="352425"/>
                  </a:cubicBezTo>
                  <a:cubicBezTo>
                    <a:pt x="207983" y="353135"/>
                    <a:pt x="211166" y="353907"/>
                    <a:pt x="214313" y="354806"/>
                  </a:cubicBezTo>
                  <a:cubicBezTo>
                    <a:pt x="216726" y="355496"/>
                    <a:pt x="219006" y="356643"/>
                    <a:pt x="221456" y="357188"/>
                  </a:cubicBezTo>
                  <a:cubicBezTo>
                    <a:pt x="226169" y="358236"/>
                    <a:pt x="231009" y="358622"/>
                    <a:pt x="235744" y="359569"/>
                  </a:cubicBezTo>
                  <a:cubicBezTo>
                    <a:pt x="238953" y="360211"/>
                    <a:pt x="242094" y="361156"/>
                    <a:pt x="245269" y="361950"/>
                  </a:cubicBezTo>
                  <a:cubicBezTo>
                    <a:pt x="256589" y="369498"/>
                    <a:pt x="249698" y="365808"/>
                    <a:pt x="266700" y="371475"/>
                  </a:cubicBezTo>
                  <a:lnTo>
                    <a:pt x="273844" y="373856"/>
                  </a:lnTo>
                  <a:lnTo>
                    <a:pt x="288131" y="383381"/>
                  </a:lnTo>
                  <a:cubicBezTo>
                    <a:pt x="290512" y="384969"/>
                    <a:pt x="292560" y="387239"/>
                    <a:pt x="295275" y="388144"/>
                  </a:cubicBezTo>
                  <a:lnTo>
                    <a:pt x="302419" y="390525"/>
                  </a:lnTo>
                  <a:lnTo>
                    <a:pt x="304800" y="390525"/>
                  </a:lnTo>
                  <a:cubicBezTo>
                    <a:pt x="336550" y="389731"/>
                    <a:pt x="368357" y="390211"/>
                    <a:pt x="400050" y="388144"/>
                  </a:cubicBezTo>
                  <a:cubicBezTo>
                    <a:pt x="414181" y="387222"/>
                    <a:pt x="411798" y="383460"/>
                    <a:pt x="421481" y="378619"/>
                  </a:cubicBezTo>
                  <a:cubicBezTo>
                    <a:pt x="423726" y="377497"/>
                    <a:pt x="426244" y="377032"/>
                    <a:pt x="428625" y="376238"/>
                  </a:cubicBezTo>
                  <a:cubicBezTo>
                    <a:pt x="435071" y="371940"/>
                    <a:pt x="437737" y="369736"/>
                    <a:pt x="445294" y="366713"/>
                  </a:cubicBezTo>
                  <a:cubicBezTo>
                    <a:pt x="449955" y="364849"/>
                    <a:pt x="454561" y="361950"/>
                    <a:pt x="459581" y="361950"/>
                  </a:cubicBezTo>
                  <a:lnTo>
                    <a:pt x="469106" y="361950"/>
                  </a:lnTo>
                  <a:lnTo>
                    <a:pt x="597694" y="285750"/>
                  </a:lnTo>
                  <a:lnTo>
                    <a:pt x="661988" y="197644"/>
                  </a:lnTo>
                  <a:lnTo>
                    <a:pt x="597694" y="121444"/>
                  </a:lnTo>
                  <a:lnTo>
                    <a:pt x="507206" y="54769"/>
                  </a:lnTo>
                  <a:lnTo>
                    <a:pt x="421481" y="16669"/>
                  </a:lnTo>
                  <a:lnTo>
                    <a:pt x="328613" y="0"/>
                  </a:lnTo>
                  <a:lnTo>
                    <a:pt x="235744" y="16669"/>
                  </a:lnTo>
                  <a:lnTo>
                    <a:pt x="128588" y="64294"/>
                  </a:lnTo>
                  <a:lnTo>
                    <a:pt x="0" y="1952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26" name="Picture 20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666764" y="1010654"/>
              <a:ext cx="797297" cy="676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7" name="Group 65"/>
          <p:cNvGrpSpPr/>
          <p:nvPr/>
        </p:nvGrpSpPr>
        <p:grpSpPr>
          <a:xfrm>
            <a:off x="2535074" y="1330883"/>
            <a:ext cx="827383" cy="516487"/>
            <a:chOff x="1794628" y="927248"/>
            <a:chExt cx="827383" cy="516487"/>
          </a:xfrm>
        </p:grpSpPr>
        <p:sp>
          <p:nvSpPr>
            <p:cNvPr id="328" name="Rectangle 327"/>
            <p:cNvSpPr/>
            <p:nvPr/>
          </p:nvSpPr>
          <p:spPr>
            <a:xfrm>
              <a:off x="1874044" y="998749"/>
              <a:ext cx="676127" cy="378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29" name="Picture 18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94628" y="927248"/>
              <a:ext cx="827383" cy="516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0" name="Oval 329"/>
          <p:cNvSpPr/>
          <p:nvPr/>
        </p:nvSpPr>
        <p:spPr>
          <a:xfrm>
            <a:off x="602772" y="1411775"/>
            <a:ext cx="1476000" cy="147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31" name="Picture 1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3F3F4"/>
              </a:clrFrom>
              <a:clrTo>
                <a:srgbClr val="F3F3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452" y="1294243"/>
            <a:ext cx="1713511" cy="169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2" name="Group 68"/>
          <p:cNvGrpSpPr/>
          <p:nvPr/>
        </p:nvGrpSpPr>
        <p:grpSpPr>
          <a:xfrm>
            <a:off x="6828924" y="2935371"/>
            <a:ext cx="727259" cy="584011"/>
            <a:chOff x="6828924" y="2935371"/>
            <a:chExt cx="727259" cy="584011"/>
          </a:xfrm>
        </p:grpSpPr>
        <p:pic>
          <p:nvPicPr>
            <p:cNvPr id="333" name="Picture 2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28924" y="2935371"/>
              <a:ext cx="727259" cy="584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4" name="Oval 333"/>
            <p:cNvSpPr/>
            <p:nvPr/>
          </p:nvSpPr>
          <p:spPr>
            <a:xfrm>
              <a:off x="7003604" y="2962755"/>
              <a:ext cx="126000" cy="12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5" name="Group 71"/>
          <p:cNvGrpSpPr/>
          <p:nvPr/>
        </p:nvGrpSpPr>
        <p:grpSpPr>
          <a:xfrm>
            <a:off x="4669165" y="4329492"/>
            <a:ext cx="777238" cy="762195"/>
            <a:chOff x="4669165" y="4329492"/>
            <a:chExt cx="777238" cy="762195"/>
          </a:xfrm>
        </p:grpSpPr>
        <p:pic>
          <p:nvPicPr>
            <p:cNvPr id="336" name="Picture 25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69165" y="4329492"/>
              <a:ext cx="777238" cy="762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" name="Arc 336"/>
            <p:cNvSpPr/>
            <p:nvPr/>
          </p:nvSpPr>
          <p:spPr>
            <a:xfrm rot="21333552">
              <a:off x="4845353" y="4608669"/>
              <a:ext cx="386765" cy="312643"/>
            </a:xfrm>
            <a:prstGeom prst="arc">
              <a:avLst>
                <a:gd name="adj1" fmla="val 16200000"/>
                <a:gd name="adj2" fmla="val 18919680"/>
              </a:avLst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8" name="Arc 337"/>
            <p:cNvSpPr/>
            <p:nvPr/>
          </p:nvSpPr>
          <p:spPr>
            <a:xfrm rot="21333552" flipH="1" flipV="1">
              <a:off x="4973156" y="4455696"/>
              <a:ext cx="386765" cy="312643"/>
            </a:xfrm>
            <a:prstGeom prst="arc">
              <a:avLst>
                <a:gd name="adj1" fmla="val 16200000"/>
                <a:gd name="adj2" fmla="val 18919680"/>
              </a:avLst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r>
              <a:rPr lang="en-AU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11" y="1857145"/>
            <a:ext cx="1447860" cy="743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" y="1243780"/>
            <a:ext cx="6312730" cy="31563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ine Callout 1 5"/>
          <p:cNvSpPr/>
          <p:nvPr/>
        </p:nvSpPr>
        <p:spPr>
          <a:xfrm>
            <a:off x="6408204" y="1484784"/>
            <a:ext cx="2599369" cy="1269221"/>
          </a:xfrm>
          <a:prstGeom prst="borderCallout1">
            <a:avLst>
              <a:gd name="adj1" fmla="val 51123"/>
              <a:gd name="adj2" fmla="val -2531"/>
              <a:gd name="adj3" fmla="val 13165"/>
              <a:gd name="adj4" fmla="val -1781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/>
              <a:t>100,000 Genomes </a:t>
            </a:r>
            <a:r>
              <a:rPr lang="en-US" sz="1400" b="1" dirty="0" smtClean="0"/>
              <a:t>project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70,000</a:t>
            </a:r>
            <a:r>
              <a:rPr lang="en-US" sz="1400" dirty="0" smtClean="0"/>
              <a:t> individuals </a:t>
            </a:r>
          </a:p>
          <a:p>
            <a:r>
              <a:rPr lang="en-US" sz="1400" dirty="0" smtClean="0"/>
              <a:t>by 2017 </a:t>
            </a:r>
            <a:endParaRPr lang="en-US" sz="1400" dirty="0"/>
          </a:p>
        </p:txBody>
      </p:sp>
      <p:sp>
        <p:nvSpPr>
          <p:cNvPr id="15" name="Line Callout 1 14"/>
          <p:cNvSpPr/>
          <p:nvPr/>
        </p:nvSpPr>
        <p:spPr>
          <a:xfrm>
            <a:off x="6422505" y="3028870"/>
            <a:ext cx="2599369" cy="1269221"/>
          </a:xfrm>
          <a:prstGeom prst="borderCallout1">
            <a:avLst>
              <a:gd name="adj1" fmla="val 84144"/>
              <a:gd name="adj2" fmla="val -2043"/>
              <a:gd name="adj3" fmla="val 33892"/>
              <a:gd name="adj4" fmla="val -405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 smtClean="0"/>
              <a:t>The cancer genome atlas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11,000</a:t>
            </a:r>
            <a:r>
              <a:rPr lang="en-US" sz="1400" dirty="0" smtClean="0"/>
              <a:t> samples 2015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projects are getting bigger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1519" y="3825045"/>
            <a:ext cx="2297398" cy="386200"/>
          </a:xfrm>
          <a:prstGeom prst="rect">
            <a:avLst/>
          </a:prstGeom>
        </p:spPr>
      </p:pic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r>
              <a:rPr lang="en-AU" dirty="0"/>
              <a:t>5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3679628" y="4600583"/>
            <a:ext cx="2599369" cy="1269221"/>
          </a:xfrm>
          <a:prstGeom prst="borderCallout1">
            <a:avLst>
              <a:gd name="adj1" fmla="val -7914"/>
              <a:gd name="adj2" fmla="val 9195"/>
              <a:gd name="adj3" fmla="val -55165"/>
              <a:gd name="adj4" fmla="val -786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 smtClean="0"/>
              <a:t>The </a:t>
            </a:r>
            <a:r>
              <a:rPr lang="en-US" sz="1400" b="1" dirty="0" err="1" smtClean="0"/>
              <a:t>HapMap</a:t>
            </a:r>
            <a:r>
              <a:rPr lang="en-US" sz="1400" b="1" dirty="0" smtClean="0"/>
              <a:t> Project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270</a:t>
            </a:r>
            <a:r>
              <a:rPr lang="en-US" sz="1400" dirty="0" smtClean="0"/>
              <a:t> samples 2002</a:t>
            </a:r>
            <a:endParaRPr lang="en-US" sz="1400" dirty="0"/>
          </a:p>
        </p:txBody>
      </p:sp>
      <p:sp>
        <p:nvSpPr>
          <p:cNvPr id="17" name="Line Callout 1 16"/>
          <p:cNvSpPr/>
          <p:nvPr/>
        </p:nvSpPr>
        <p:spPr>
          <a:xfrm>
            <a:off x="976636" y="4600582"/>
            <a:ext cx="2599369" cy="1269221"/>
          </a:xfrm>
          <a:prstGeom prst="borderCallout1">
            <a:avLst>
              <a:gd name="adj1" fmla="val -5912"/>
              <a:gd name="adj2" fmla="val 10661"/>
              <a:gd name="adj3" fmla="val -58166"/>
              <a:gd name="adj4" fmla="val -4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 smtClean="0"/>
              <a:t>Human genome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~1</a:t>
            </a:r>
            <a:r>
              <a:rPr lang="en-US" sz="1400" dirty="0" smtClean="0"/>
              <a:t> sample</a:t>
            </a:r>
            <a:endParaRPr lang="en-US" sz="1400" dirty="0"/>
          </a:p>
        </p:txBody>
      </p:sp>
      <p:sp>
        <p:nvSpPr>
          <p:cNvPr id="18" name="Line Callout 1 17"/>
          <p:cNvSpPr/>
          <p:nvPr/>
        </p:nvSpPr>
        <p:spPr>
          <a:xfrm>
            <a:off x="6401123" y="4600583"/>
            <a:ext cx="2599369" cy="1269221"/>
          </a:xfrm>
          <a:prstGeom prst="borderCallout1">
            <a:avLst>
              <a:gd name="adj1" fmla="val -7914"/>
              <a:gd name="adj2" fmla="val 3821"/>
              <a:gd name="adj3" fmla="val -58165"/>
              <a:gd name="adj4" fmla="val -7961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 smtClean="0"/>
              <a:t>1000 Genome Project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1097</a:t>
            </a:r>
            <a:r>
              <a:rPr lang="en-US" sz="1400" dirty="0" smtClean="0"/>
              <a:t> samples 2012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366" y="4717237"/>
            <a:ext cx="790744" cy="1035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781" y="4698757"/>
            <a:ext cx="837136" cy="10715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163" y="5189437"/>
            <a:ext cx="1651000" cy="5397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476687" y="899639"/>
            <a:ext cx="2599369" cy="1269221"/>
            <a:chOff x="1432571" y="1589067"/>
            <a:chExt cx="2599369" cy="1269221"/>
          </a:xfrm>
        </p:grpSpPr>
        <p:sp>
          <p:nvSpPr>
            <p:cNvPr id="24" name="Line Callout 1 23"/>
            <p:cNvSpPr/>
            <p:nvPr/>
          </p:nvSpPr>
          <p:spPr>
            <a:xfrm>
              <a:off x="1432571" y="1589067"/>
              <a:ext cx="2599369" cy="1269221"/>
            </a:xfrm>
            <a:prstGeom prst="borderCallout1">
              <a:avLst>
                <a:gd name="adj1" fmla="val 107157"/>
                <a:gd name="adj2" fmla="val 94697"/>
                <a:gd name="adj3" fmla="val 196990"/>
                <a:gd name="adj4" fmla="val 13047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b="1" dirty="0" smtClean="0"/>
                <a:t>Project </a:t>
              </a:r>
              <a:r>
                <a:rPr lang="en-US" sz="1400" b="1" dirty="0" err="1" smtClean="0"/>
                <a:t>MinE</a:t>
              </a:r>
              <a:endParaRPr lang="en-US" sz="1400" b="1" dirty="0"/>
            </a:p>
            <a:p>
              <a:r>
                <a:rPr lang="en-US" sz="1600" dirty="0" smtClean="0">
                  <a:solidFill>
                    <a:schemeClr val="accent1"/>
                  </a:solidFill>
                </a:rPr>
                <a:t>15,000</a:t>
              </a:r>
              <a:r>
                <a:rPr lang="en-US" sz="1600" dirty="0" smtClean="0"/>
                <a:t> </a:t>
              </a:r>
              <a:r>
                <a:rPr lang="en-US" sz="1600" dirty="0"/>
                <a:t>people with ALS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756" y="2163162"/>
              <a:ext cx="1136273" cy="568137"/>
            </a:xfrm>
            <a:prstGeom prst="rect">
              <a:avLst/>
            </a:prstGeom>
          </p:spPr>
        </p:pic>
        <p:pic>
          <p:nvPicPr>
            <p:cNvPr id="25" name="Picture 7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119394"/>
              <a:ext cx="611905" cy="61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Line Callout 1 25"/>
          <p:cNvSpPr/>
          <p:nvPr/>
        </p:nvSpPr>
        <p:spPr>
          <a:xfrm>
            <a:off x="820503" y="2285515"/>
            <a:ext cx="2599369" cy="1269221"/>
          </a:xfrm>
          <a:prstGeom prst="borderCallout1">
            <a:avLst>
              <a:gd name="adj1" fmla="val 107157"/>
              <a:gd name="adj2" fmla="val 94697"/>
              <a:gd name="adj3" fmla="val 112939"/>
              <a:gd name="adj4" fmla="val 1715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 smtClean="0"/>
              <a:t>ASPREE</a:t>
            </a:r>
            <a:endParaRPr lang="en-US" sz="1400" b="1" dirty="0"/>
          </a:p>
          <a:p>
            <a:r>
              <a:rPr lang="en-US" sz="1600" dirty="0" smtClean="0">
                <a:solidFill>
                  <a:schemeClr val="accent1"/>
                </a:solidFill>
              </a:rPr>
              <a:t>4000</a:t>
            </a:r>
            <a:r>
              <a:rPr lang="en-US" sz="1600" dirty="0" smtClean="0"/>
              <a:t> healthy 70+ year olds</a:t>
            </a:r>
            <a:endParaRPr lang="en-US" sz="1600" dirty="0"/>
          </a:p>
        </p:txBody>
      </p:sp>
      <p:pic>
        <p:nvPicPr>
          <p:cNvPr id="27" name="Picture 7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36" y="2850195"/>
            <a:ext cx="611905" cy="61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543" y="2948824"/>
            <a:ext cx="1417933" cy="4441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220072" y="3645024"/>
            <a:ext cx="144016" cy="144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96136" y="3320987"/>
            <a:ext cx="144016" cy="144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NGSANE_ a lightweight production informatics framework for high-throughput data analys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69" b="26309"/>
          <a:stretch/>
        </p:blipFill>
        <p:spPr bwMode="auto">
          <a:xfrm>
            <a:off x="1367644" y="1411092"/>
            <a:ext cx="6408712" cy="170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 descr="projectC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604" y="3429000"/>
            <a:ext cx="4148384" cy="257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" descr="fig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590" b="2205"/>
          <a:stretch>
            <a:fillRect/>
          </a:stretch>
        </p:blipFill>
        <p:spPr bwMode="auto">
          <a:xfrm>
            <a:off x="4652614" y="3639091"/>
            <a:ext cx="4217098" cy="222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Diagonal Stripe 4"/>
          <p:cNvSpPr/>
          <p:nvPr/>
        </p:nvSpPr>
        <p:spPr>
          <a:xfrm rot="5400000">
            <a:off x="6892335" y="-65934"/>
            <a:ext cx="2046015" cy="2308358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515591">
            <a:off x="7356915" y="573818"/>
            <a:ext cx="1684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Last Year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4" y="188640"/>
            <a:ext cx="3427048" cy="9527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r>
              <a:rPr lang="en-AU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015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Analysis categories for genomics</a:t>
            </a:r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04482" y="1166018"/>
            <a:ext cx="5535670" cy="4495230"/>
            <a:chOff x="98679" y="1369218"/>
            <a:chExt cx="5946521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Map to genome and generate raw genomic features (e.g.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SNPs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accent4"/>
                  </a:solidFill>
                </a:rPr>
                <a:t>Analyze the data; Uncover the biological meaning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98679" y="3029634"/>
              <a:ext cx="2166040" cy="623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2">
                      <a:lumMod val="50000"/>
                    </a:schemeClr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en-US" dirty="0"/>
                <a:t>Advanced </a:t>
              </a:r>
            </a:p>
            <a:p>
              <a:r>
                <a:rPr lang="en-US" dirty="0"/>
                <a:t>Production Inform.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1432" y="4718734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>
                  <a:latin typeface="Helvetica Neue"/>
                  <a:cs typeface="Helvetica Neue"/>
                </a:rPr>
                <a:t>Research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2308785"/>
            <a:ext cx="2988332" cy="8307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589" y="3755200"/>
            <a:ext cx="2988332" cy="8307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fld id="{A2561617-8963-4242-9531-8D628AF0173C}" type="slidenum">
              <a:rPr lang="en-AU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8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59832" y="3615738"/>
            <a:ext cx="2592288" cy="2353788"/>
          </a:xfrm>
          <a:prstGeom prst="roundRect">
            <a:avLst/>
          </a:prstGeom>
          <a:noFill/>
          <a:ln>
            <a:solidFill>
              <a:srgbClr val="FF6C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VariantSpark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4" y="183396"/>
            <a:ext cx="3391044" cy="9427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" t="33322" r="79137" b="41782"/>
          <a:stretch/>
        </p:blipFill>
        <p:spPr>
          <a:xfrm>
            <a:off x="352864" y="2694097"/>
            <a:ext cx="1764196" cy="792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271"/>
          <a:stretch/>
        </p:blipFill>
        <p:spPr>
          <a:xfrm>
            <a:off x="3525548" y="2694097"/>
            <a:ext cx="1584176" cy="14814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91" t="29664" r="1990" b="37519"/>
          <a:stretch/>
        </p:blipFill>
        <p:spPr>
          <a:xfrm>
            <a:off x="6624228" y="2694097"/>
            <a:ext cx="1044116" cy="1044116"/>
          </a:xfrm>
          <a:prstGeom prst="rect">
            <a:avLst/>
          </a:prstGeom>
        </p:spPr>
      </p:pic>
      <p:sp>
        <p:nvSpPr>
          <p:cNvPr id="25" name="Left-Right Arrow 24"/>
          <p:cNvSpPr/>
          <p:nvPr/>
        </p:nvSpPr>
        <p:spPr>
          <a:xfrm rot="16200000">
            <a:off x="3957596" y="4439582"/>
            <a:ext cx="720080" cy="3551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2483768" y="311408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377698" y="3089363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633560" y="4689140"/>
            <a:ext cx="1838540" cy="1173054"/>
            <a:chOff x="3534357" y="4621682"/>
            <a:chExt cx="2092904" cy="133534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357" y="4621682"/>
              <a:ext cx="1782316" cy="9464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426386" y="5495364"/>
              <a:ext cx="1200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MLlib</a:t>
              </a:r>
              <a:endParaRPr lang="en-US" sz="24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7524" y="3465004"/>
            <a:ext cx="120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VCF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2864" y="1451502"/>
            <a:ext cx="846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VariantSpark</a:t>
            </a:r>
            <a:r>
              <a:rPr lang="en-US" i="1" dirty="0" smtClean="0"/>
              <a:t> is the interface enabling Spark’s </a:t>
            </a:r>
            <a:r>
              <a:rPr lang="en-US" i="1" dirty="0" err="1" smtClean="0"/>
              <a:t>MLlib</a:t>
            </a:r>
            <a:r>
              <a:rPr lang="en-US" i="1" dirty="0" smtClean="0"/>
              <a:t> machine learning algorithms to be applied to genomics data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588224" y="3645024"/>
            <a:ext cx="176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e.g.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grouping samples by genomic profile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2262963"/>
            <a:ext cx="73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                                  Genomics Application                 Result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310493" y="447335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6C00"/>
                </a:solidFill>
              </a:rPr>
              <a:t>Large scale </a:t>
            </a:r>
          </a:p>
          <a:p>
            <a:pPr algn="ctr"/>
            <a:r>
              <a:rPr lang="en-US" dirty="0" smtClean="0">
                <a:solidFill>
                  <a:srgbClr val="FF6C00"/>
                </a:solidFill>
              </a:rPr>
              <a:t>compute</a:t>
            </a:r>
            <a:endParaRPr lang="en-US" dirty="0">
              <a:solidFill>
                <a:srgbClr val="FF6C00"/>
              </a:solidFill>
            </a:endParaRPr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r>
              <a:rPr lang="en-AU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" y="1069170"/>
            <a:ext cx="9144000" cy="2287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VariantSpark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20" b="28423"/>
          <a:stretch/>
        </p:blipFill>
        <p:spPr>
          <a:xfrm>
            <a:off x="387006" y="3659223"/>
            <a:ext cx="1350200" cy="135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" t="2855" r="-121" b="30405"/>
          <a:stretch/>
        </p:blipFill>
        <p:spPr>
          <a:xfrm>
            <a:off x="5279779" y="3659222"/>
            <a:ext cx="1344449" cy="1344449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8" b="29492"/>
          <a:stretch/>
        </p:blipFill>
        <p:spPr>
          <a:xfrm>
            <a:off x="3656822" y="3659222"/>
            <a:ext cx="1336124" cy="1336124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73" t="17108" r="47133" b="72863"/>
          <a:stretch/>
        </p:blipFill>
        <p:spPr>
          <a:xfrm>
            <a:off x="2020507" y="3659222"/>
            <a:ext cx="1353954" cy="1353954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4" y="183396"/>
            <a:ext cx="3391044" cy="942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err="1" smtClean="0"/>
              <a:t>VariantSpark</a:t>
            </a:r>
            <a:r>
              <a:rPr lang="en-AU" dirty="0" smtClean="0"/>
              <a:t>| Denis C. Bauer  @</a:t>
            </a:r>
            <a:r>
              <a:rPr lang="en-AU" dirty="0" err="1" smtClean="0"/>
              <a:t>allPowerde</a:t>
            </a:r>
            <a:r>
              <a:rPr lang="en-AU" dirty="0" smtClean="0"/>
              <a:t> |  Page </a:t>
            </a:r>
            <a:r>
              <a:rPr lang="en-AU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IRO Theme 1">
  <a:themeElements>
    <a:clrScheme name="CSIRO Theme 1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B6E6"/>
      </a:accent1>
      <a:accent2>
        <a:srgbClr val="004B87"/>
      </a:accent2>
      <a:accent3>
        <a:srgbClr val="FFFFFF"/>
      </a:accent3>
      <a:accent4>
        <a:srgbClr val="000000"/>
      </a:accent4>
      <a:accent5>
        <a:srgbClr val="B0D7F0"/>
      </a:accent5>
      <a:accent6>
        <a:srgbClr val="00437A"/>
      </a:accent6>
      <a:hlink>
        <a:srgbClr val="78BE20"/>
      </a:hlink>
      <a:folHlink>
        <a:srgbClr val="1A95C4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SIRO Theme 1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4B8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1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1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1 4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536E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1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71CC98"/>
        </a:accent1>
        <a:accent2>
          <a:srgbClr val="007A53"/>
        </a:accent2>
        <a:accent3>
          <a:srgbClr val="FFFFFF"/>
        </a:accent3>
        <a:accent4>
          <a:srgbClr val="000000"/>
        </a:accent4>
        <a:accent5>
          <a:srgbClr val="BBE2CA"/>
        </a:accent5>
        <a:accent6>
          <a:srgbClr val="006E4A"/>
        </a:accent6>
        <a:hlink>
          <a:srgbClr val="41B6E6"/>
        </a:hlink>
        <a:folHlink>
          <a:srgbClr val="3FAF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1 6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41B6E6"/>
        </a:accent1>
        <a:accent2>
          <a:srgbClr val="004B87"/>
        </a:accent2>
        <a:accent3>
          <a:srgbClr val="FFFFFF"/>
        </a:accent3>
        <a:accent4>
          <a:srgbClr val="000000"/>
        </a:accent4>
        <a:accent5>
          <a:srgbClr val="B0D7F0"/>
        </a:accent5>
        <a:accent6>
          <a:srgbClr val="00437A"/>
        </a:accent6>
        <a:hlink>
          <a:srgbClr val="78BE20"/>
        </a:hlink>
        <a:folHlink>
          <a:srgbClr val="1A9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SIRO Theme 2">
  <a:themeElements>
    <a:clrScheme name="CSIRO Theme 2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B6E6"/>
      </a:accent1>
      <a:accent2>
        <a:srgbClr val="004B87"/>
      </a:accent2>
      <a:accent3>
        <a:srgbClr val="FFFFFF"/>
      </a:accent3>
      <a:accent4>
        <a:srgbClr val="000000"/>
      </a:accent4>
      <a:accent5>
        <a:srgbClr val="B0D7F0"/>
      </a:accent5>
      <a:accent6>
        <a:srgbClr val="00437A"/>
      </a:accent6>
      <a:hlink>
        <a:srgbClr val="78BE20"/>
      </a:hlink>
      <a:folHlink>
        <a:srgbClr val="1A95C4"/>
      </a:folHlink>
    </a:clrScheme>
    <a:fontScheme name="CSIRO Theme 2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SIRO Theme 2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4B8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2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2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2 4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536E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2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71CC98"/>
        </a:accent1>
        <a:accent2>
          <a:srgbClr val="007A53"/>
        </a:accent2>
        <a:accent3>
          <a:srgbClr val="FFFFFF"/>
        </a:accent3>
        <a:accent4>
          <a:srgbClr val="000000"/>
        </a:accent4>
        <a:accent5>
          <a:srgbClr val="BBE2CA"/>
        </a:accent5>
        <a:accent6>
          <a:srgbClr val="006E4A"/>
        </a:accent6>
        <a:hlink>
          <a:srgbClr val="41B6E6"/>
        </a:hlink>
        <a:folHlink>
          <a:srgbClr val="3FAF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2 6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41B6E6"/>
        </a:accent1>
        <a:accent2>
          <a:srgbClr val="004B87"/>
        </a:accent2>
        <a:accent3>
          <a:srgbClr val="FFFFFF"/>
        </a:accent3>
        <a:accent4>
          <a:srgbClr val="000000"/>
        </a:accent4>
        <a:accent5>
          <a:srgbClr val="B0D7F0"/>
        </a:accent5>
        <a:accent6>
          <a:srgbClr val="00437A"/>
        </a:accent6>
        <a:hlink>
          <a:srgbClr val="78BE20"/>
        </a:hlink>
        <a:folHlink>
          <a:srgbClr val="1A9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SIRO Theme 3">
  <a:themeElements>
    <a:clrScheme name="CSIRO Theme 3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B6E6"/>
      </a:accent1>
      <a:accent2>
        <a:srgbClr val="004B87"/>
      </a:accent2>
      <a:accent3>
        <a:srgbClr val="FFFFFF"/>
      </a:accent3>
      <a:accent4>
        <a:srgbClr val="000000"/>
      </a:accent4>
      <a:accent5>
        <a:srgbClr val="B0D7F0"/>
      </a:accent5>
      <a:accent6>
        <a:srgbClr val="00437A"/>
      </a:accent6>
      <a:hlink>
        <a:srgbClr val="78BE20"/>
      </a:hlink>
      <a:folHlink>
        <a:srgbClr val="1A95C4"/>
      </a:folHlink>
    </a:clrScheme>
    <a:fontScheme name="CSIRO Theme 3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SIRO Theme 3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4B8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3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3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3 4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536E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3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71CC98"/>
        </a:accent1>
        <a:accent2>
          <a:srgbClr val="007A53"/>
        </a:accent2>
        <a:accent3>
          <a:srgbClr val="FFFFFF"/>
        </a:accent3>
        <a:accent4>
          <a:srgbClr val="000000"/>
        </a:accent4>
        <a:accent5>
          <a:srgbClr val="BBE2CA"/>
        </a:accent5>
        <a:accent6>
          <a:srgbClr val="006E4A"/>
        </a:accent6>
        <a:hlink>
          <a:srgbClr val="41B6E6"/>
        </a:hlink>
        <a:folHlink>
          <a:srgbClr val="3FAF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3 6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41B6E6"/>
        </a:accent1>
        <a:accent2>
          <a:srgbClr val="004B87"/>
        </a:accent2>
        <a:accent3>
          <a:srgbClr val="FFFFFF"/>
        </a:accent3>
        <a:accent4>
          <a:srgbClr val="000000"/>
        </a:accent4>
        <a:accent5>
          <a:srgbClr val="B0D7F0"/>
        </a:accent5>
        <a:accent6>
          <a:srgbClr val="00437A"/>
        </a:accent6>
        <a:hlink>
          <a:srgbClr val="78BE20"/>
        </a:hlink>
        <a:folHlink>
          <a:srgbClr val="1A9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SIRO Theme 4">
  <a:themeElements>
    <a:clrScheme name="CSIRO Theme 4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B6E6"/>
      </a:accent1>
      <a:accent2>
        <a:srgbClr val="004B87"/>
      </a:accent2>
      <a:accent3>
        <a:srgbClr val="FFFFFF"/>
      </a:accent3>
      <a:accent4>
        <a:srgbClr val="000000"/>
      </a:accent4>
      <a:accent5>
        <a:srgbClr val="B0D7F0"/>
      </a:accent5>
      <a:accent6>
        <a:srgbClr val="00437A"/>
      </a:accent6>
      <a:hlink>
        <a:srgbClr val="78BE20"/>
      </a:hlink>
      <a:folHlink>
        <a:srgbClr val="1A95C4"/>
      </a:folHlink>
    </a:clrScheme>
    <a:fontScheme name="CSIRO Theme 4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SIRO Theme 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4B8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4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4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007F9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4 4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FAEE5"/>
        </a:accent1>
        <a:accent2>
          <a:srgbClr val="1E22AA"/>
        </a:accent2>
        <a:accent3>
          <a:srgbClr val="FFFFFF"/>
        </a:accent3>
        <a:accent4>
          <a:srgbClr val="000000"/>
        </a:accent4>
        <a:accent5>
          <a:srgbClr val="CDD3F0"/>
        </a:accent5>
        <a:accent6>
          <a:srgbClr val="1A1E9A"/>
        </a:accent6>
        <a:hlink>
          <a:srgbClr val="41B6E6"/>
        </a:hlink>
        <a:folHlink>
          <a:srgbClr val="536E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4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71CC98"/>
        </a:accent1>
        <a:accent2>
          <a:srgbClr val="007A53"/>
        </a:accent2>
        <a:accent3>
          <a:srgbClr val="FFFFFF"/>
        </a:accent3>
        <a:accent4>
          <a:srgbClr val="000000"/>
        </a:accent4>
        <a:accent5>
          <a:srgbClr val="BBE2CA"/>
        </a:accent5>
        <a:accent6>
          <a:srgbClr val="006E4A"/>
        </a:accent6>
        <a:hlink>
          <a:srgbClr val="41B6E6"/>
        </a:hlink>
        <a:folHlink>
          <a:srgbClr val="3FAF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IRO Theme 4 6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41B6E6"/>
        </a:accent1>
        <a:accent2>
          <a:srgbClr val="004B87"/>
        </a:accent2>
        <a:accent3>
          <a:srgbClr val="FFFFFF"/>
        </a:accent3>
        <a:accent4>
          <a:srgbClr val="000000"/>
        </a:accent4>
        <a:accent5>
          <a:srgbClr val="B0D7F0"/>
        </a:accent5>
        <a:accent6>
          <a:srgbClr val="00437A"/>
        </a:accent6>
        <a:hlink>
          <a:srgbClr val="78BE20"/>
        </a:hlink>
        <a:folHlink>
          <a:srgbClr val="1A9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SIRO Theme 6">
    <a:dk1>
      <a:srgbClr val="000000"/>
    </a:dk1>
    <a:lt1>
      <a:srgbClr val="FFFFFF"/>
    </a:lt1>
    <a:dk2>
      <a:srgbClr val="000000"/>
    </a:dk2>
    <a:lt2>
      <a:srgbClr val="FFFFFF"/>
    </a:lt2>
    <a:accent1>
      <a:srgbClr val="41B6E6"/>
    </a:accent1>
    <a:accent2>
      <a:srgbClr val="004B87"/>
    </a:accent2>
    <a:accent3>
      <a:srgbClr val="FFFFFF"/>
    </a:accent3>
    <a:accent4>
      <a:srgbClr val="000000"/>
    </a:accent4>
    <a:accent5>
      <a:srgbClr val="B0D7F0"/>
    </a:accent5>
    <a:accent6>
      <a:srgbClr val="00437A"/>
    </a:accent6>
    <a:hlink>
      <a:srgbClr val="78BE20"/>
    </a:hlink>
    <a:folHlink>
      <a:srgbClr val="1A95C4"/>
    </a:folHlink>
  </a:clrScheme>
</a:themeOverride>
</file>

<file path=ppt/theme/themeOverride2.xml><?xml version="1.0" encoding="utf-8"?>
<a:themeOverride xmlns:a="http://schemas.openxmlformats.org/drawingml/2006/main">
  <a:clrScheme name="CSIRO Theme 1 6">
    <a:dk1>
      <a:srgbClr val="000000"/>
    </a:dk1>
    <a:lt1>
      <a:srgbClr val="FFFFFF"/>
    </a:lt1>
    <a:dk2>
      <a:srgbClr val="000000"/>
    </a:dk2>
    <a:lt2>
      <a:srgbClr val="FFFFFF"/>
    </a:lt2>
    <a:accent1>
      <a:srgbClr val="41B6E6"/>
    </a:accent1>
    <a:accent2>
      <a:srgbClr val="004B87"/>
    </a:accent2>
    <a:accent3>
      <a:srgbClr val="FFFFFF"/>
    </a:accent3>
    <a:accent4>
      <a:srgbClr val="000000"/>
    </a:accent4>
    <a:accent5>
      <a:srgbClr val="B0D7F0"/>
    </a:accent5>
    <a:accent6>
      <a:srgbClr val="00437A"/>
    </a:accent6>
    <a:hlink>
      <a:srgbClr val="78BE20"/>
    </a:hlink>
    <a:folHlink>
      <a:srgbClr val="1A95C4"/>
    </a:folHlink>
  </a:clrScheme>
</a:themeOverride>
</file>

<file path=ppt/theme/themeOverride3.xml><?xml version="1.0" encoding="utf-8"?>
<a:themeOverride xmlns:a="http://schemas.openxmlformats.org/drawingml/2006/main">
  <a:clrScheme name="CSIRO Theme 3 6">
    <a:dk1>
      <a:srgbClr val="000000"/>
    </a:dk1>
    <a:lt1>
      <a:srgbClr val="FFFFFF"/>
    </a:lt1>
    <a:dk2>
      <a:srgbClr val="000000"/>
    </a:dk2>
    <a:lt2>
      <a:srgbClr val="FFFFFF"/>
    </a:lt2>
    <a:accent1>
      <a:srgbClr val="41B6E6"/>
    </a:accent1>
    <a:accent2>
      <a:srgbClr val="004B87"/>
    </a:accent2>
    <a:accent3>
      <a:srgbClr val="FFFFFF"/>
    </a:accent3>
    <a:accent4>
      <a:srgbClr val="000000"/>
    </a:accent4>
    <a:accent5>
      <a:srgbClr val="B0D7F0"/>
    </a:accent5>
    <a:accent6>
      <a:srgbClr val="00437A"/>
    </a:accent6>
    <a:hlink>
      <a:srgbClr val="78BE20"/>
    </a:hlink>
    <a:folHlink>
      <a:srgbClr val="1A95C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20505</TotalTime>
  <Words>1406</Words>
  <Application>Microsoft Macintosh PowerPoint</Application>
  <PresentationFormat>On-screen Show (4:3)</PresentationFormat>
  <Paragraphs>200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Calibri</vt:lpstr>
      <vt:lpstr>CMSS8</vt:lpstr>
      <vt:lpstr>CMSSBX10</vt:lpstr>
      <vt:lpstr>Helvetica Neue</vt:lpstr>
      <vt:lpstr>ＭＳ Ｐゴシック</vt:lpstr>
      <vt:lpstr>Wingdings</vt:lpstr>
      <vt:lpstr>Arial</vt:lpstr>
      <vt:lpstr>CSIRO Theme 1</vt:lpstr>
      <vt:lpstr>CSIRO Theme 2</vt:lpstr>
      <vt:lpstr>CSIRO Theme 3</vt:lpstr>
      <vt:lpstr>CSIRO Theme 4</vt:lpstr>
      <vt:lpstr>VariantSpark: applying Spark-based machine learning methods to genomic information</vt:lpstr>
      <vt:lpstr>PowerPoint Presentation</vt:lpstr>
      <vt:lpstr>PowerPoint Presentation</vt:lpstr>
      <vt:lpstr>Our track record: top inventions</vt:lpstr>
      <vt:lpstr>Genomics projects are getting bigger</vt:lpstr>
      <vt:lpstr>PowerPoint Presentation</vt:lpstr>
      <vt:lpstr>Data Analysis categories for genomics</vt:lpstr>
      <vt:lpstr>VariantSpark</vt:lpstr>
      <vt:lpstr>VariantSpark</vt:lpstr>
      <vt:lpstr>Cluster individuals into ethnic groups based on their genomic profiles</vt:lpstr>
      <vt:lpstr>Clustering result</vt:lpstr>
      <vt:lpstr>Comparison to other implementations</vt:lpstr>
      <vt:lpstr>Scaling VariantSpark to the whole genome </vt:lpstr>
      <vt:lpstr>Three things to remember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Siobhan</dc:creator>
  <cp:lastModifiedBy>Denis Bauer</cp:lastModifiedBy>
  <cp:revision>248</cp:revision>
  <dcterms:created xsi:type="dcterms:W3CDTF">2012-03-08T08:59:24Z</dcterms:created>
  <dcterms:modified xsi:type="dcterms:W3CDTF">2015-10-20T23:51:04Z</dcterms:modified>
</cp:coreProperties>
</file>